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7"/>
  </p:notesMasterIdLst>
  <p:sldIdLst>
    <p:sldId id="257" r:id="rId5"/>
    <p:sldId id="348" r:id="rId6"/>
    <p:sldId id="261" r:id="rId7"/>
    <p:sldId id="264" r:id="rId8"/>
    <p:sldId id="263" r:id="rId9"/>
    <p:sldId id="265" r:id="rId10"/>
    <p:sldId id="266" r:id="rId11"/>
    <p:sldId id="267" r:id="rId12"/>
    <p:sldId id="391" r:id="rId13"/>
    <p:sldId id="393" r:id="rId14"/>
    <p:sldId id="390" r:id="rId15"/>
    <p:sldId id="392" r:id="rId16"/>
    <p:sldId id="387" r:id="rId17"/>
    <p:sldId id="388" r:id="rId18"/>
    <p:sldId id="389" r:id="rId19"/>
    <p:sldId id="400" r:id="rId20"/>
    <p:sldId id="401" r:id="rId21"/>
    <p:sldId id="395" r:id="rId22"/>
    <p:sldId id="396" r:id="rId23"/>
    <p:sldId id="397" r:id="rId24"/>
    <p:sldId id="410" r:id="rId25"/>
    <p:sldId id="411" r:id="rId26"/>
    <p:sldId id="398" r:id="rId27"/>
    <p:sldId id="399" r:id="rId28"/>
    <p:sldId id="408" r:id="rId29"/>
    <p:sldId id="413" r:id="rId30"/>
    <p:sldId id="402" r:id="rId31"/>
    <p:sldId id="412" r:id="rId32"/>
    <p:sldId id="407" r:id="rId33"/>
    <p:sldId id="409" r:id="rId34"/>
    <p:sldId id="404" r:id="rId35"/>
    <p:sldId id="405" r:id="rId36"/>
    <p:sldId id="406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  <p:sldId id="376" r:id="rId63"/>
    <p:sldId id="377" r:id="rId64"/>
    <p:sldId id="378" r:id="rId65"/>
    <p:sldId id="302" r:id="rId6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13282-60CD-4A80-9124-4A765BD294A4}" type="doc">
      <dgm:prSet loTypeId="urn:microsoft.com/office/officeart/2005/8/layout/pList2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CB5543E-30C3-4766-BBA9-B8825DD64A25}">
      <dgm:prSet phldrT="[Texto]" custT="1"/>
      <dgm:spPr/>
      <dgm:t>
        <a:bodyPr/>
        <a:lstStyle/>
        <a:p>
          <a:endParaRPr lang="pt-BR" sz="1000" b="1" dirty="0" smtClean="0"/>
        </a:p>
        <a:p>
          <a:endParaRPr lang="pt-BR" sz="1000" b="1" dirty="0" smtClean="0"/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Cadastro de paciente</a:t>
          </a:r>
        </a:p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Controle de Estoque e consumo</a:t>
          </a:r>
        </a:p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Dispensação</a:t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Relatórios Operacionais</a:t>
          </a:r>
        </a:p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75D8409-0272-4026-AE99-AFC8372513FD}" type="parTrans" cxnId="{4D33C76B-53C4-4D03-8AA4-7905FE2C1198}">
      <dgm:prSet/>
      <dgm:spPr/>
      <dgm:t>
        <a:bodyPr/>
        <a:lstStyle/>
        <a:p>
          <a:endParaRPr lang="pt-BR"/>
        </a:p>
      </dgm:t>
    </dgm:pt>
    <dgm:pt modelId="{D2F06859-3ABF-4FDB-B463-63DA0B76D4C2}" type="sibTrans" cxnId="{4D33C76B-53C4-4D03-8AA4-7905FE2C1198}">
      <dgm:prSet/>
      <dgm:spPr/>
      <dgm:t>
        <a:bodyPr/>
        <a:lstStyle/>
        <a:p>
          <a:endParaRPr lang="pt-BR"/>
        </a:p>
      </dgm:t>
    </dgm:pt>
    <dgm:pt modelId="{F5A3D103-E838-4350-8B20-FE91F4D38A49}">
      <dgm:prSet phldrT="[Texto]" custT="1"/>
      <dgm:spPr/>
      <dgm:t>
        <a:bodyPr/>
        <a:lstStyle/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Rede de Programação e Distribuição</a:t>
          </a:r>
        </a:p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Controle de Estoque</a:t>
          </a:r>
        </a:p>
        <a:p>
          <a:endParaRPr lang="pt-BR" sz="1200" b="1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Programação Ascendente</a:t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Relatórios Gerenciais</a:t>
          </a:r>
          <a:endParaRPr lang="pt-BR" sz="12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B874720-EE0A-4412-8A53-817023C8DE8B}" type="parTrans" cxnId="{3789E547-2179-40B6-80B4-13E152A55798}">
      <dgm:prSet/>
      <dgm:spPr/>
      <dgm:t>
        <a:bodyPr/>
        <a:lstStyle/>
        <a:p>
          <a:endParaRPr lang="pt-BR"/>
        </a:p>
      </dgm:t>
    </dgm:pt>
    <dgm:pt modelId="{D7BB8A57-20F7-493E-A2BD-84FF2B1D6359}" type="sibTrans" cxnId="{3789E547-2179-40B6-80B4-13E152A55798}">
      <dgm:prSet/>
      <dgm:spPr/>
      <dgm:t>
        <a:bodyPr/>
        <a:lstStyle/>
        <a:p>
          <a:endParaRPr lang="pt-BR"/>
        </a:p>
      </dgm:t>
    </dgm:pt>
    <dgm:pt modelId="{CB1588DD-3779-4398-863E-EB54546C14A5}" type="pres">
      <dgm:prSet presAssocID="{08313282-60CD-4A80-9124-4A765BD294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6E05982-27EE-4DD8-9ADC-79D4780AAAE7}" type="pres">
      <dgm:prSet presAssocID="{08313282-60CD-4A80-9124-4A765BD294A4}" presName="bkgdShp" presStyleLbl="alignAccFollowNode1" presStyleIdx="0" presStyleCnt="1" custScaleY="62847" custLinFactNeighborY="1111"/>
      <dgm:spPr/>
    </dgm:pt>
    <dgm:pt modelId="{81078789-15C0-4DB0-A221-EACC5A069888}" type="pres">
      <dgm:prSet presAssocID="{08313282-60CD-4A80-9124-4A765BD294A4}" presName="linComp" presStyleCnt="0"/>
      <dgm:spPr/>
    </dgm:pt>
    <dgm:pt modelId="{61A08A14-FEC6-4123-8FCE-CFCA52AE3643}" type="pres">
      <dgm:prSet presAssocID="{2CB5543E-30C3-4766-BBA9-B8825DD64A25}" presName="compNode" presStyleCnt="0"/>
      <dgm:spPr/>
    </dgm:pt>
    <dgm:pt modelId="{3DA8517A-A951-4C72-9406-10FE94537B2D}" type="pres">
      <dgm:prSet presAssocID="{2CB5543E-30C3-4766-BBA9-B8825DD64A25}" presName="node" presStyleLbl="node1" presStyleIdx="0" presStyleCnt="2" custLinFactNeighborY="-159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AB0FA5-BECE-49F4-B455-F3B07B090CBC}" type="pres">
      <dgm:prSet presAssocID="{2CB5543E-30C3-4766-BBA9-B8825DD64A25}" presName="invisiNode" presStyleLbl="node1" presStyleIdx="0" presStyleCnt="2"/>
      <dgm:spPr/>
    </dgm:pt>
    <dgm:pt modelId="{6D5C6D5C-8923-4618-81B1-053CC532A2D5}" type="pres">
      <dgm:prSet presAssocID="{2CB5543E-30C3-4766-BBA9-B8825DD64A25}" presName="imagNode" presStyleLbl="fgImgPlace1" presStyleIdx="0" presStyleCnt="2" custScaleY="48962"/>
      <dgm:spPr/>
    </dgm:pt>
    <dgm:pt modelId="{818E5D43-DB68-4B2D-BFA6-E1F91A1D3214}" type="pres">
      <dgm:prSet presAssocID="{D2F06859-3ABF-4FDB-B463-63DA0B76D4C2}" presName="sibTrans" presStyleLbl="sibTrans2D1" presStyleIdx="0" presStyleCnt="0"/>
      <dgm:spPr/>
      <dgm:t>
        <a:bodyPr/>
        <a:lstStyle/>
        <a:p>
          <a:endParaRPr lang="pt-BR"/>
        </a:p>
      </dgm:t>
    </dgm:pt>
    <dgm:pt modelId="{F774941E-A7D1-406D-98E6-4A82AE83BCEB}" type="pres">
      <dgm:prSet presAssocID="{F5A3D103-E838-4350-8B20-FE91F4D38A49}" presName="compNode" presStyleCnt="0"/>
      <dgm:spPr/>
    </dgm:pt>
    <dgm:pt modelId="{0958F9CB-CDC0-4944-A084-0F5ABFECF443}" type="pres">
      <dgm:prSet presAssocID="{F5A3D103-E838-4350-8B20-FE91F4D38A49}" presName="node" presStyleLbl="node1" presStyleIdx="1" presStyleCnt="2" custLinFactNeighborY="-159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3EC34C-972D-4CF3-87E6-04B030DF8CA7}" type="pres">
      <dgm:prSet presAssocID="{F5A3D103-E838-4350-8B20-FE91F4D38A49}" presName="invisiNode" presStyleLbl="node1" presStyleIdx="1" presStyleCnt="2"/>
      <dgm:spPr/>
    </dgm:pt>
    <dgm:pt modelId="{2802870A-FB27-4E1D-B72B-4F196F457117}" type="pres">
      <dgm:prSet presAssocID="{F5A3D103-E838-4350-8B20-FE91F4D38A49}" presName="imagNode" presStyleLbl="fgImgPlace1" presStyleIdx="1" presStyleCnt="2" custScaleY="48962"/>
      <dgm:spPr/>
    </dgm:pt>
  </dgm:ptLst>
  <dgm:cxnLst>
    <dgm:cxn modelId="{F47F516F-F9B9-409A-AEF8-D5C8289F45E6}" type="presOf" srcId="{08313282-60CD-4A80-9124-4A765BD294A4}" destId="{CB1588DD-3779-4398-863E-EB54546C14A5}" srcOrd="0" destOrd="0" presId="urn:microsoft.com/office/officeart/2005/8/layout/pList2#1"/>
    <dgm:cxn modelId="{3789E547-2179-40B6-80B4-13E152A55798}" srcId="{08313282-60CD-4A80-9124-4A765BD294A4}" destId="{F5A3D103-E838-4350-8B20-FE91F4D38A49}" srcOrd="1" destOrd="0" parTransId="{4B874720-EE0A-4412-8A53-817023C8DE8B}" sibTransId="{D7BB8A57-20F7-493E-A2BD-84FF2B1D6359}"/>
    <dgm:cxn modelId="{4D33C76B-53C4-4D03-8AA4-7905FE2C1198}" srcId="{08313282-60CD-4A80-9124-4A765BD294A4}" destId="{2CB5543E-30C3-4766-BBA9-B8825DD64A25}" srcOrd="0" destOrd="0" parTransId="{575D8409-0272-4026-AE99-AFC8372513FD}" sibTransId="{D2F06859-3ABF-4FDB-B463-63DA0B76D4C2}"/>
    <dgm:cxn modelId="{8C11624D-358F-4619-AF98-1E3F0D9107FF}" type="presOf" srcId="{2CB5543E-30C3-4766-BBA9-B8825DD64A25}" destId="{3DA8517A-A951-4C72-9406-10FE94537B2D}" srcOrd="0" destOrd="0" presId="urn:microsoft.com/office/officeart/2005/8/layout/pList2#1"/>
    <dgm:cxn modelId="{1FFF4A11-D616-4CC0-B0F0-045CDFDDE98D}" type="presOf" srcId="{F5A3D103-E838-4350-8B20-FE91F4D38A49}" destId="{0958F9CB-CDC0-4944-A084-0F5ABFECF443}" srcOrd="0" destOrd="0" presId="urn:microsoft.com/office/officeart/2005/8/layout/pList2#1"/>
    <dgm:cxn modelId="{A3C4CD98-6CC9-4D9F-91FA-ECA4887685EB}" type="presOf" srcId="{D2F06859-3ABF-4FDB-B463-63DA0B76D4C2}" destId="{818E5D43-DB68-4B2D-BFA6-E1F91A1D3214}" srcOrd="0" destOrd="0" presId="urn:microsoft.com/office/officeart/2005/8/layout/pList2#1"/>
    <dgm:cxn modelId="{D36F50B4-D2E1-49A7-8C40-D75903013643}" type="presParOf" srcId="{CB1588DD-3779-4398-863E-EB54546C14A5}" destId="{F6E05982-27EE-4DD8-9ADC-79D4780AAAE7}" srcOrd="0" destOrd="0" presId="urn:microsoft.com/office/officeart/2005/8/layout/pList2#1"/>
    <dgm:cxn modelId="{AEA0D479-E225-4DDE-99BE-AC51EAEE46B7}" type="presParOf" srcId="{CB1588DD-3779-4398-863E-EB54546C14A5}" destId="{81078789-15C0-4DB0-A221-EACC5A069888}" srcOrd="1" destOrd="0" presId="urn:microsoft.com/office/officeart/2005/8/layout/pList2#1"/>
    <dgm:cxn modelId="{1717ED6C-21A8-408B-930A-5DEF65AD85C8}" type="presParOf" srcId="{81078789-15C0-4DB0-A221-EACC5A069888}" destId="{61A08A14-FEC6-4123-8FCE-CFCA52AE3643}" srcOrd="0" destOrd="0" presId="urn:microsoft.com/office/officeart/2005/8/layout/pList2#1"/>
    <dgm:cxn modelId="{52024281-2743-41E1-A0B0-DE8D7CCE43AC}" type="presParOf" srcId="{61A08A14-FEC6-4123-8FCE-CFCA52AE3643}" destId="{3DA8517A-A951-4C72-9406-10FE94537B2D}" srcOrd="0" destOrd="0" presId="urn:microsoft.com/office/officeart/2005/8/layout/pList2#1"/>
    <dgm:cxn modelId="{4DF3C9C3-A52F-470D-8FA1-154D46679BC4}" type="presParOf" srcId="{61A08A14-FEC6-4123-8FCE-CFCA52AE3643}" destId="{D4AB0FA5-BECE-49F4-B455-F3B07B090CBC}" srcOrd="1" destOrd="0" presId="urn:microsoft.com/office/officeart/2005/8/layout/pList2#1"/>
    <dgm:cxn modelId="{A9CAC5B1-FB48-4092-977B-EC6B14840140}" type="presParOf" srcId="{61A08A14-FEC6-4123-8FCE-CFCA52AE3643}" destId="{6D5C6D5C-8923-4618-81B1-053CC532A2D5}" srcOrd="2" destOrd="0" presId="urn:microsoft.com/office/officeart/2005/8/layout/pList2#1"/>
    <dgm:cxn modelId="{70CFD972-DE2F-484D-9E01-670C9DC473D8}" type="presParOf" srcId="{81078789-15C0-4DB0-A221-EACC5A069888}" destId="{818E5D43-DB68-4B2D-BFA6-E1F91A1D3214}" srcOrd="1" destOrd="0" presId="urn:microsoft.com/office/officeart/2005/8/layout/pList2#1"/>
    <dgm:cxn modelId="{E0DCBAC4-463A-4BA8-9CEE-CB67BEF944B7}" type="presParOf" srcId="{81078789-15C0-4DB0-A221-EACC5A069888}" destId="{F774941E-A7D1-406D-98E6-4A82AE83BCEB}" srcOrd="2" destOrd="0" presId="urn:microsoft.com/office/officeart/2005/8/layout/pList2#1"/>
    <dgm:cxn modelId="{2D771AA0-EB52-4465-858D-76F16C35B333}" type="presParOf" srcId="{F774941E-A7D1-406D-98E6-4A82AE83BCEB}" destId="{0958F9CB-CDC0-4944-A084-0F5ABFECF443}" srcOrd="0" destOrd="0" presId="urn:microsoft.com/office/officeart/2005/8/layout/pList2#1"/>
    <dgm:cxn modelId="{E2BD39C0-615A-4C3A-B779-A1989F971C52}" type="presParOf" srcId="{F774941E-A7D1-406D-98E6-4A82AE83BCEB}" destId="{553EC34C-972D-4CF3-87E6-04B030DF8CA7}" srcOrd="1" destOrd="0" presId="urn:microsoft.com/office/officeart/2005/8/layout/pList2#1"/>
    <dgm:cxn modelId="{ABF28801-F849-4F3B-8CE5-1A1A684909B5}" type="presParOf" srcId="{F774941E-A7D1-406D-98E6-4A82AE83BCEB}" destId="{2802870A-FB27-4E1D-B72B-4F196F457117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DEE7F-6DCE-4C41-9363-803E535AF68A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1BDC2B9-AA70-457D-9595-099DD82E3712}">
      <dgm:prSet phldrT="[Texto]"/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t-BR" dirty="0" smtClean="0"/>
            <a:t>Ministério da Saúde</a:t>
          </a:r>
          <a:endParaRPr lang="pt-BR" dirty="0"/>
        </a:p>
      </dgm:t>
    </dgm:pt>
    <dgm:pt modelId="{644EE44A-5979-4E8A-83DE-776276293CEF}" type="parTrans" cxnId="{DB4DBE5D-0132-48D3-8AB2-F061D6910B53}">
      <dgm:prSet/>
      <dgm:spPr/>
      <dgm:t>
        <a:bodyPr/>
        <a:lstStyle/>
        <a:p>
          <a:endParaRPr lang="pt-BR"/>
        </a:p>
      </dgm:t>
    </dgm:pt>
    <dgm:pt modelId="{AB53C844-630D-4EA3-960F-832C05FB17E0}" type="sibTrans" cxnId="{DB4DBE5D-0132-48D3-8AB2-F061D6910B53}">
      <dgm:prSet/>
      <dgm:spPr/>
      <dgm:t>
        <a:bodyPr/>
        <a:lstStyle/>
        <a:p>
          <a:endParaRPr lang="pt-BR"/>
        </a:p>
      </dgm:t>
    </dgm:pt>
    <dgm:pt modelId="{9FDFB2C6-0553-4196-AA4E-E7006E07E16E}">
      <dgm:prSet phldrT="[Texto]"/>
      <dgm:spPr/>
      <dgm:t>
        <a:bodyPr/>
        <a:lstStyle/>
        <a:p>
          <a:r>
            <a:rPr lang="pt-BR" dirty="0" smtClean="0"/>
            <a:t>Estados</a:t>
          </a:r>
          <a:endParaRPr lang="pt-BR" dirty="0"/>
        </a:p>
      </dgm:t>
    </dgm:pt>
    <dgm:pt modelId="{7D0ADAC7-B7C5-4925-B4A2-B31CB8F2A6DA}" type="parTrans" cxnId="{93D50401-9D8C-443B-8F60-CF5AA5DC2E70}">
      <dgm:prSet/>
      <dgm:spPr/>
      <dgm:t>
        <a:bodyPr/>
        <a:lstStyle/>
        <a:p>
          <a:endParaRPr lang="pt-BR"/>
        </a:p>
      </dgm:t>
    </dgm:pt>
    <dgm:pt modelId="{C685DC9F-DF4C-4D9F-833E-B87418D66451}" type="sibTrans" cxnId="{93D50401-9D8C-443B-8F60-CF5AA5DC2E70}">
      <dgm:prSet/>
      <dgm:spPr/>
      <dgm:t>
        <a:bodyPr/>
        <a:lstStyle/>
        <a:p>
          <a:endParaRPr lang="pt-BR"/>
        </a:p>
      </dgm:t>
    </dgm:pt>
    <dgm:pt modelId="{33B45E6A-86E6-43DD-A99A-421F7C6EFD28}">
      <dgm:prSet phldrT="[Texto]"/>
      <dgm:spPr/>
      <dgm:t>
        <a:bodyPr/>
        <a:lstStyle/>
        <a:p>
          <a:r>
            <a:rPr lang="pt-BR" dirty="0" smtClean="0"/>
            <a:t>Maternidade</a:t>
          </a:r>
          <a:endParaRPr lang="pt-BR" dirty="0"/>
        </a:p>
      </dgm:t>
    </dgm:pt>
    <dgm:pt modelId="{10EAF45C-5754-4BE9-9B45-DBB5BFC7F2BA}" type="sibTrans" cxnId="{BBDD23B6-6711-4556-B68B-65C54CE88520}">
      <dgm:prSet/>
      <dgm:spPr/>
      <dgm:t>
        <a:bodyPr/>
        <a:lstStyle/>
        <a:p>
          <a:endParaRPr lang="pt-BR"/>
        </a:p>
      </dgm:t>
    </dgm:pt>
    <dgm:pt modelId="{616422C0-4322-4E48-934C-FF4BFA8757EE}" type="parTrans" cxnId="{BBDD23B6-6711-4556-B68B-65C54CE88520}">
      <dgm:prSet/>
      <dgm:spPr/>
      <dgm:t>
        <a:bodyPr/>
        <a:lstStyle/>
        <a:p>
          <a:endParaRPr lang="pt-BR"/>
        </a:p>
      </dgm:t>
    </dgm:pt>
    <dgm:pt modelId="{110A17A6-8212-4436-9C10-06008DACFE76}">
      <dgm:prSet phldrT="[Texto]"/>
      <dgm:spPr/>
      <dgm:t>
        <a:bodyPr/>
        <a:lstStyle/>
        <a:p>
          <a:r>
            <a:rPr lang="pt-BR" dirty="0" smtClean="0"/>
            <a:t>UDM</a:t>
          </a:r>
          <a:endParaRPr lang="pt-BR" dirty="0"/>
        </a:p>
      </dgm:t>
    </dgm:pt>
    <dgm:pt modelId="{C99F214D-C0AF-4169-94DD-6032DFAD9372}" type="sibTrans" cxnId="{AAF8C692-18E0-4A93-9F2C-D89D112728CC}">
      <dgm:prSet/>
      <dgm:spPr/>
      <dgm:t>
        <a:bodyPr/>
        <a:lstStyle/>
        <a:p>
          <a:endParaRPr lang="pt-BR"/>
        </a:p>
      </dgm:t>
    </dgm:pt>
    <dgm:pt modelId="{362C39ED-6029-4C9A-A95C-E4D8A954A527}" type="parTrans" cxnId="{AAF8C692-18E0-4A93-9F2C-D89D112728CC}">
      <dgm:prSet/>
      <dgm:spPr/>
      <dgm:t>
        <a:bodyPr/>
        <a:lstStyle/>
        <a:p>
          <a:endParaRPr lang="pt-BR"/>
        </a:p>
      </dgm:t>
    </dgm:pt>
    <dgm:pt modelId="{87178DC1-4E88-4D21-B78B-AD6AB207FD1F}">
      <dgm:prSet phldrT="[Texto]"/>
      <dgm:spPr/>
      <dgm:t>
        <a:bodyPr/>
        <a:lstStyle/>
        <a:p>
          <a:r>
            <a:rPr lang="pt-BR" dirty="0" smtClean="0"/>
            <a:t>Regional</a:t>
          </a:r>
          <a:endParaRPr lang="pt-BR" dirty="0"/>
        </a:p>
      </dgm:t>
    </dgm:pt>
    <dgm:pt modelId="{63466F39-0BCB-4E50-AC95-08A4FC092477}" type="sibTrans" cxnId="{7F463C54-634E-471C-BE9F-D4842EECC61D}">
      <dgm:prSet/>
      <dgm:spPr/>
      <dgm:t>
        <a:bodyPr/>
        <a:lstStyle/>
        <a:p>
          <a:endParaRPr lang="pt-BR"/>
        </a:p>
      </dgm:t>
    </dgm:pt>
    <dgm:pt modelId="{B60568FB-D5A0-4E1B-A1BA-DE4570E44C2B}" type="parTrans" cxnId="{7F463C54-634E-471C-BE9F-D4842EECC61D}">
      <dgm:prSet/>
      <dgm:spPr/>
      <dgm:t>
        <a:bodyPr/>
        <a:lstStyle/>
        <a:p>
          <a:endParaRPr lang="pt-BR"/>
        </a:p>
      </dgm:t>
    </dgm:pt>
    <dgm:pt modelId="{45A857D4-D08D-4A56-9364-F496B19BBEC2}">
      <dgm:prSet phldrT="[Texto]"/>
      <dgm:spPr/>
      <dgm:t>
        <a:bodyPr/>
        <a:lstStyle/>
        <a:p>
          <a:r>
            <a:rPr lang="pt-BR" dirty="0" err="1" smtClean="0"/>
            <a:t>Municipios</a:t>
          </a:r>
          <a:r>
            <a:rPr lang="pt-BR" dirty="0" smtClean="0"/>
            <a:t> RJ e SP</a:t>
          </a:r>
          <a:endParaRPr lang="pt-BR" dirty="0"/>
        </a:p>
      </dgm:t>
    </dgm:pt>
    <dgm:pt modelId="{70DF2E43-75D2-47BD-A0C1-78D9D91A5C9F}" type="parTrans" cxnId="{4694F514-C642-4CD4-BF84-7585A8250ECD}">
      <dgm:prSet/>
      <dgm:spPr/>
      <dgm:t>
        <a:bodyPr/>
        <a:lstStyle/>
        <a:p>
          <a:endParaRPr lang="pt-BR"/>
        </a:p>
      </dgm:t>
    </dgm:pt>
    <dgm:pt modelId="{A79E51F5-3924-4C44-877A-156B6BE3C86E}" type="sibTrans" cxnId="{4694F514-C642-4CD4-BF84-7585A8250ECD}">
      <dgm:prSet/>
      <dgm:spPr/>
      <dgm:t>
        <a:bodyPr/>
        <a:lstStyle/>
        <a:p>
          <a:endParaRPr lang="pt-BR"/>
        </a:p>
      </dgm:t>
    </dgm:pt>
    <dgm:pt modelId="{BE445417-7633-4236-B3B6-7D6AAA9FE80B}">
      <dgm:prSet phldrT="[Texto]"/>
      <dgm:spPr/>
      <dgm:t>
        <a:bodyPr/>
        <a:lstStyle/>
        <a:p>
          <a:r>
            <a:rPr lang="pt-BR" smtClean="0"/>
            <a:t>Municipal</a:t>
          </a:r>
          <a:endParaRPr lang="pt-BR" dirty="0"/>
        </a:p>
      </dgm:t>
    </dgm:pt>
    <dgm:pt modelId="{0CD98EFD-3DF7-41F6-8611-AC588F3424F7}" type="parTrans" cxnId="{15E051B5-35FD-4BB1-A165-96AD0F856F6F}">
      <dgm:prSet/>
      <dgm:spPr/>
      <dgm:t>
        <a:bodyPr/>
        <a:lstStyle/>
        <a:p>
          <a:endParaRPr lang="pt-BR"/>
        </a:p>
      </dgm:t>
    </dgm:pt>
    <dgm:pt modelId="{8EB4F384-38A3-401A-98D4-976DFE51EB08}" type="sibTrans" cxnId="{15E051B5-35FD-4BB1-A165-96AD0F856F6F}">
      <dgm:prSet/>
      <dgm:spPr/>
      <dgm:t>
        <a:bodyPr/>
        <a:lstStyle/>
        <a:p>
          <a:endParaRPr lang="pt-BR"/>
        </a:p>
      </dgm:t>
    </dgm:pt>
    <dgm:pt modelId="{6B5B71FE-AFC5-4238-9AEF-8EFCDFF339B8}">
      <dgm:prSet phldrT="[Texto]"/>
      <dgm:spPr/>
      <dgm:t>
        <a:bodyPr/>
        <a:lstStyle/>
        <a:p>
          <a:r>
            <a:rPr lang="pt-BR" dirty="0" smtClean="0"/>
            <a:t>UDM</a:t>
          </a:r>
          <a:endParaRPr lang="pt-BR" dirty="0"/>
        </a:p>
      </dgm:t>
    </dgm:pt>
    <dgm:pt modelId="{6A1699E7-1CCB-4209-BC7B-2818651AB160}" type="parTrans" cxnId="{C5B515A9-745C-4488-996A-8008DA1D5ECC}">
      <dgm:prSet/>
      <dgm:spPr/>
      <dgm:t>
        <a:bodyPr/>
        <a:lstStyle/>
        <a:p>
          <a:endParaRPr lang="pt-BR"/>
        </a:p>
      </dgm:t>
    </dgm:pt>
    <dgm:pt modelId="{BCDBCDA8-9988-4500-A41E-6C46D0FBC60F}" type="sibTrans" cxnId="{C5B515A9-745C-4488-996A-8008DA1D5ECC}">
      <dgm:prSet/>
      <dgm:spPr/>
      <dgm:t>
        <a:bodyPr/>
        <a:lstStyle/>
        <a:p>
          <a:endParaRPr lang="pt-BR"/>
        </a:p>
      </dgm:t>
    </dgm:pt>
    <dgm:pt modelId="{C07C806A-E026-4FCF-AF86-2F76ECD9E0B2}">
      <dgm:prSet phldrT="[Texto]"/>
      <dgm:spPr/>
      <dgm:t>
        <a:bodyPr/>
        <a:lstStyle/>
        <a:p>
          <a:r>
            <a:rPr lang="pt-BR" dirty="0" smtClean="0"/>
            <a:t>Maternidade</a:t>
          </a:r>
          <a:endParaRPr lang="pt-BR" dirty="0"/>
        </a:p>
      </dgm:t>
    </dgm:pt>
    <dgm:pt modelId="{E3217CC7-C60F-4AD7-A0CB-B2558AE058E9}" type="parTrans" cxnId="{382E8CBD-28BD-4C15-82E7-BC5196F66101}">
      <dgm:prSet/>
      <dgm:spPr/>
      <dgm:t>
        <a:bodyPr/>
        <a:lstStyle/>
        <a:p>
          <a:endParaRPr lang="pt-BR"/>
        </a:p>
      </dgm:t>
    </dgm:pt>
    <dgm:pt modelId="{73280665-62DA-4B7F-9256-7790F351BA66}" type="sibTrans" cxnId="{382E8CBD-28BD-4C15-82E7-BC5196F66101}">
      <dgm:prSet/>
      <dgm:spPr/>
      <dgm:t>
        <a:bodyPr/>
        <a:lstStyle/>
        <a:p>
          <a:endParaRPr lang="pt-BR"/>
        </a:p>
      </dgm:t>
    </dgm:pt>
    <dgm:pt modelId="{0C776DE3-DE40-4FCD-9561-9B02550DA6E9}" type="pres">
      <dgm:prSet presAssocID="{9C0DEE7F-6DCE-4C41-9363-803E535AF68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CF9CF92-1C04-493B-B562-9C1FDE9F50B6}" type="pres">
      <dgm:prSet presAssocID="{9C0DEE7F-6DCE-4C41-9363-803E535AF68A}" presName="outerBox" presStyleCnt="0"/>
      <dgm:spPr/>
    </dgm:pt>
    <dgm:pt modelId="{C95C1C3C-6D07-4465-B2EF-976E72BFC952}" type="pres">
      <dgm:prSet presAssocID="{9C0DEE7F-6DCE-4C41-9363-803E535AF68A}" presName="outerBoxParent" presStyleLbl="node1" presStyleIdx="0" presStyleCnt="1" custScaleY="77519" custLinFactNeighborX="12639" custLinFactNeighborY="12112"/>
      <dgm:spPr/>
      <dgm:t>
        <a:bodyPr/>
        <a:lstStyle/>
        <a:p>
          <a:endParaRPr lang="pt-BR"/>
        </a:p>
      </dgm:t>
    </dgm:pt>
    <dgm:pt modelId="{AA9A32C8-8F0F-45F1-BB77-7919B490772F}" type="pres">
      <dgm:prSet presAssocID="{9C0DEE7F-6DCE-4C41-9363-803E535AF68A}" presName="outerBoxChildren" presStyleCnt="0"/>
      <dgm:spPr/>
    </dgm:pt>
    <dgm:pt modelId="{98FA6081-D632-47D1-8E5E-8F51A82FF64C}" type="pres">
      <dgm:prSet presAssocID="{9FDFB2C6-0553-4196-AA4E-E7006E07E16E}" presName="oChild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1F8D42-57F8-4D6D-ABED-98EA30EC42FB}" type="pres">
      <dgm:prSet presAssocID="{C685DC9F-DF4C-4D9F-833E-B87418D66451}" presName="outerSibTrans" presStyleCnt="0"/>
      <dgm:spPr/>
    </dgm:pt>
    <dgm:pt modelId="{CD58503C-10DB-443F-8A75-977DA33EAB8C}" type="pres">
      <dgm:prSet presAssocID="{45A857D4-D08D-4A56-9364-F496B19BBEC2}" presName="oChild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DE5114-1347-4A6E-BCC0-50751A11741C}" type="presOf" srcId="{9FDFB2C6-0553-4196-AA4E-E7006E07E16E}" destId="{98FA6081-D632-47D1-8E5E-8F51A82FF64C}" srcOrd="0" destOrd="0" presId="urn:microsoft.com/office/officeart/2005/8/layout/target2"/>
    <dgm:cxn modelId="{7F463C54-634E-471C-BE9F-D4842EECC61D}" srcId="{9FDFB2C6-0553-4196-AA4E-E7006E07E16E}" destId="{87178DC1-4E88-4D21-B78B-AD6AB207FD1F}" srcOrd="0" destOrd="0" parTransId="{B60568FB-D5A0-4E1B-A1BA-DE4570E44C2B}" sibTransId="{63466F39-0BCB-4E50-AC95-08A4FC092477}"/>
    <dgm:cxn modelId="{D2AFD980-EEA5-4202-B6CF-0F43594A39C0}" type="presOf" srcId="{45A857D4-D08D-4A56-9364-F496B19BBEC2}" destId="{CD58503C-10DB-443F-8A75-977DA33EAB8C}" srcOrd="0" destOrd="0" presId="urn:microsoft.com/office/officeart/2005/8/layout/target2"/>
    <dgm:cxn modelId="{C5B515A9-745C-4488-996A-8008DA1D5ECC}" srcId="{45A857D4-D08D-4A56-9364-F496B19BBEC2}" destId="{6B5B71FE-AFC5-4238-9AEF-8EFCDFF339B8}" srcOrd="0" destOrd="0" parTransId="{6A1699E7-1CCB-4209-BC7B-2818651AB160}" sibTransId="{BCDBCDA8-9988-4500-A41E-6C46D0FBC60F}"/>
    <dgm:cxn modelId="{97C1C89A-69F8-4EEB-A3C1-9F884A15CACC}" type="presOf" srcId="{9C0DEE7F-6DCE-4C41-9363-803E535AF68A}" destId="{0C776DE3-DE40-4FCD-9561-9B02550DA6E9}" srcOrd="0" destOrd="0" presId="urn:microsoft.com/office/officeart/2005/8/layout/target2"/>
    <dgm:cxn modelId="{2D35C87D-C4AF-41C7-B356-4E28F7ECBE6B}" type="presOf" srcId="{110A17A6-8212-4436-9C10-06008DACFE76}" destId="{98FA6081-D632-47D1-8E5E-8F51A82FF64C}" srcOrd="0" destOrd="3" presId="urn:microsoft.com/office/officeart/2005/8/layout/target2"/>
    <dgm:cxn modelId="{93D50401-9D8C-443B-8F60-CF5AA5DC2E70}" srcId="{E1BDC2B9-AA70-457D-9595-099DD82E3712}" destId="{9FDFB2C6-0553-4196-AA4E-E7006E07E16E}" srcOrd="0" destOrd="0" parTransId="{7D0ADAC7-B7C5-4925-B4A2-B31CB8F2A6DA}" sibTransId="{C685DC9F-DF4C-4D9F-833E-B87418D66451}"/>
    <dgm:cxn modelId="{BBDD23B6-6711-4556-B68B-65C54CE88520}" srcId="{9FDFB2C6-0553-4196-AA4E-E7006E07E16E}" destId="{33B45E6A-86E6-43DD-A99A-421F7C6EFD28}" srcOrd="3" destOrd="0" parTransId="{616422C0-4322-4E48-934C-FF4BFA8757EE}" sibTransId="{10EAF45C-5754-4BE9-9B45-DBB5BFC7F2BA}"/>
    <dgm:cxn modelId="{15E051B5-35FD-4BB1-A165-96AD0F856F6F}" srcId="{9FDFB2C6-0553-4196-AA4E-E7006E07E16E}" destId="{BE445417-7633-4236-B3B6-7D6AAA9FE80B}" srcOrd="1" destOrd="0" parTransId="{0CD98EFD-3DF7-41F6-8611-AC588F3424F7}" sibTransId="{8EB4F384-38A3-401A-98D4-976DFE51EB08}"/>
    <dgm:cxn modelId="{539E45E6-6050-4821-AC0A-8724DC2117E2}" type="presOf" srcId="{E1BDC2B9-AA70-457D-9595-099DD82E3712}" destId="{C95C1C3C-6D07-4465-B2EF-976E72BFC952}" srcOrd="0" destOrd="0" presId="urn:microsoft.com/office/officeart/2005/8/layout/target2"/>
    <dgm:cxn modelId="{B9284816-6BB8-47DB-BDDB-DA1BF0DE4585}" type="presOf" srcId="{33B45E6A-86E6-43DD-A99A-421F7C6EFD28}" destId="{98FA6081-D632-47D1-8E5E-8F51A82FF64C}" srcOrd="0" destOrd="4" presId="urn:microsoft.com/office/officeart/2005/8/layout/target2"/>
    <dgm:cxn modelId="{9F50B0FB-5935-4A19-851F-379C970002D6}" type="presOf" srcId="{BE445417-7633-4236-B3B6-7D6AAA9FE80B}" destId="{98FA6081-D632-47D1-8E5E-8F51A82FF64C}" srcOrd="0" destOrd="2" presId="urn:microsoft.com/office/officeart/2005/8/layout/target2"/>
    <dgm:cxn modelId="{1D4859E7-3928-4EDD-86B4-048C4F4174E9}" type="presOf" srcId="{6B5B71FE-AFC5-4238-9AEF-8EFCDFF339B8}" destId="{CD58503C-10DB-443F-8A75-977DA33EAB8C}" srcOrd="0" destOrd="1" presId="urn:microsoft.com/office/officeart/2005/8/layout/target2"/>
    <dgm:cxn modelId="{AAF8C692-18E0-4A93-9F2C-D89D112728CC}" srcId="{9FDFB2C6-0553-4196-AA4E-E7006E07E16E}" destId="{110A17A6-8212-4436-9C10-06008DACFE76}" srcOrd="2" destOrd="0" parTransId="{362C39ED-6029-4C9A-A95C-E4D8A954A527}" sibTransId="{C99F214D-C0AF-4169-94DD-6032DFAD9372}"/>
    <dgm:cxn modelId="{C909CBC9-1C92-4789-A1FB-F34031F2114B}" type="presOf" srcId="{87178DC1-4E88-4D21-B78B-AD6AB207FD1F}" destId="{98FA6081-D632-47D1-8E5E-8F51A82FF64C}" srcOrd="0" destOrd="1" presId="urn:microsoft.com/office/officeart/2005/8/layout/target2"/>
    <dgm:cxn modelId="{382E8CBD-28BD-4C15-82E7-BC5196F66101}" srcId="{45A857D4-D08D-4A56-9364-F496B19BBEC2}" destId="{C07C806A-E026-4FCF-AF86-2F76ECD9E0B2}" srcOrd="1" destOrd="0" parTransId="{E3217CC7-C60F-4AD7-A0CB-B2558AE058E9}" sibTransId="{73280665-62DA-4B7F-9256-7790F351BA66}"/>
    <dgm:cxn modelId="{DB4DBE5D-0132-48D3-8AB2-F061D6910B53}" srcId="{9C0DEE7F-6DCE-4C41-9363-803E535AF68A}" destId="{E1BDC2B9-AA70-457D-9595-099DD82E3712}" srcOrd="0" destOrd="0" parTransId="{644EE44A-5979-4E8A-83DE-776276293CEF}" sibTransId="{AB53C844-630D-4EA3-960F-832C05FB17E0}"/>
    <dgm:cxn modelId="{4694F514-C642-4CD4-BF84-7585A8250ECD}" srcId="{E1BDC2B9-AA70-457D-9595-099DD82E3712}" destId="{45A857D4-D08D-4A56-9364-F496B19BBEC2}" srcOrd="1" destOrd="0" parTransId="{70DF2E43-75D2-47BD-A0C1-78D9D91A5C9F}" sibTransId="{A79E51F5-3924-4C44-877A-156B6BE3C86E}"/>
    <dgm:cxn modelId="{097EC076-40D0-4E74-A268-FE16669B3937}" type="presOf" srcId="{C07C806A-E026-4FCF-AF86-2F76ECD9E0B2}" destId="{CD58503C-10DB-443F-8A75-977DA33EAB8C}" srcOrd="0" destOrd="2" presId="urn:microsoft.com/office/officeart/2005/8/layout/target2"/>
    <dgm:cxn modelId="{12C2F63F-5310-4CC5-BD4B-00F772F34162}" type="presParOf" srcId="{0C776DE3-DE40-4FCD-9561-9B02550DA6E9}" destId="{7CF9CF92-1C04-493B-B562-9C1FDE9F50B6}" srcOrd="0" destOrd="0" presId="urn:microsoft.com/office/officeart/2005/8/layout/target2"/>
    <dgm:cxn modelId="{29449C64-D6E2-4C28-B9DF-0C477600D8B4}" type="presParOf" srcId="{7CF9CF92-1C04-493B-B562-9C1FDE9F50B6}" destId="{C95C1C3C-6D07-4465-B2EF-976E72BFC952}" srcOrd="0" destOrd="0" presId="urn:microsoft.com/office/officeart/2005/8/layout/target2"/>
    <dgm:cxn modelId="{FC3707CE-EFDA-4B7C-B964-937FE88522DC}" type="presParOf" srcId="{7CF9CF92-1C04-493B-B562-9C1FDE9F50B6}" destId="{AA9A32C8-8F0F-45F1-BB77-7919B490772F}" srcOrd="1" destOrd="0" presId="urn:microsoft.com/office/officeart/2005/8/layout/target2"/>
    <dgm:cxn modelId="{E712901C-D641-4504-A3B0-BD9F1B6C8AA0}" type="presParOf" srcId="{AA9A32C8-8F0F-45F1-BB77-7919B490772F}" destId="{98FA6081-D632-47D1-8E5E-8F51A82FF64C}" srcOrd="0" destOrd="0" presId="urn:microsoft.com/office/officeart/2005/8/layout/target2"/>
    <dgm:cxn modelId="{9E90EFEE-5C1C-4096-A404-F714A291B9AF}" type="presParOf" srcId="{AA9A32C8-8F0F-45F1-BB77-7919B490772F}" destId="{B61F8D42-57F8-4D6D-ABED-98EA30EC42FB}" srcOrd="1" destOrd="0" presId="urn:microsoft.com/office/officeart/2005/8/layout/target2"/>
    <dgm:cxn modelId="{28940486-A44E-4BC5-A112-EFEF9CFFFC3A}" type="presParOf" srcId="{AA9A32C8-8F0F-45F1-BB77-7919B490772F}" destId="{CD58503C-10DB-443F-8A75-977DA33EAB8C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05982-27EE-4DD8-9ADC-79D4780AAAE7}">
      <dsp:nvSpPr>
        <dsp:cNvPr id="0" name=""/>
        <dsp:cNvSpPr/>
      </dsp:nvSpPr>
      <dsp:spPr>
        <a:xfrm>
          <a:off x="0" y="360044"/>
          <a:ext cx="7296472" cy="114934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5C6D5C-8923-4618-81B1-053CC532A2D5}">
      <dsp:nvSpPr>
        <dsp:cNvPr id="0" name=""/>
        <dsp:cNvSpPr/>
      </dsp:nvSpPr>
      <dsp:spPr>
        <a:xfrm>
          <a:off x="219731" y="586080"/>
          <a:ext cx="3265242" cy="6566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8517A-A951-4C72-9406-10FE94537B2D}">
      <dsp:nvSpPr>
        <dsp:cNvPr id="0" name=""/>
        <dsp:cNvSpPr/>
      </dsp:nvSpPr>
      <dsp:spPr>
        <a:xfrm rot="10800000">
          <a:off x="219731" y="1471704"/>
          <a:ext cx="3265242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Cadastro de paciente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Controle de Estoque e consumo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Dispensação</a:t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Relatórios Operacionais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288471" y="1471704"/>
        <a:ext cx="3127762" cy="2166460"/>
      </dsp:txXfrm>
    </dsp:sp>
    <dsp:sp modelId="{2802870A-FB27-4E1D-B72B-4F196F457117}">
      <dsp:nvSpPr>
        <dsp:cNvPr id="0" name=""/>
        <dsp:cNvSpPr/>
      </dsp:nvSpPr>
      <dsp:spPr>
        <a:xfrm>
          <a:off x="3811498" y="586080"/>
          <a:ext cx="3265242" cy="6566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8F9CB-CDC0-4944-A084-0F5ABFECF443}">
      <dsp:nvSpPr>
        <dsp:cNvPr id="0" name=""/>
        <dsp:cNvSpPr/>
      </dsp:nvSpPr>
      <dsp:spPr>
        <a:xfrm rot="10800000">
          <a:off x="3811498" y="1471704"/>
          <a:ext cx="3265242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Rede de Programação e Distribuição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Controle de Estoque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b="1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Programação Ascendente</a:t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t-BR" sz="12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Relatórios Gerenciais</a:t>
          </a:r>
          <a:endParaRPr lang="pt-BR" sz="12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3880238" y="1471704"/>
        <a:ext cx="3127762" cy="2166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C1C3C-6D07-4465-B2EF-976E72BFC952}">
      <dsp:nvSpPr>
        <dsp:cNvPr id="0" name=""/>
        <dsp:cNvSpPr/>
      </dsp:nvSpPr>
      <dsp:spPr>
        <a:xfrm>
          <a:off x="0" y="738218"/>
          <a:ext cx="4960464" cy="2545527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2027257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Ministério da Saúde</a:t>
          </a:r>
          <a:endParaRPr lang="pt-BR" sz="2200" kern="1200" dirty="0"/>
        </a:p>
      </dsp:txBody>
      <dsp:txXfrm>
        <a:off x="63373" y="801591"/>
        <a:ext cx="4833718" cy="2418781"/>
      </dsp:txXfrm>
    </dsp:sp>
    <dsp:sp modelId="{98FA6081-D632-47D1-8E5E-8F51A82FF64C}">
      <dsp:nvSpPr>
        <dsp:cNvPr id="0" name=""/>
        <dsp:cNvSpPr/>
      </dsp:nvSpPr>
      <dsp:spPr>
        <a:xfrm>
          <a:off x="124011" y="1477685"/>
          <a:ext cx="2335511" cy="147768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Estados</a:t>
          </a:r>
          <a:endParaRPr lang="pt-BR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Regional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smtClean="0"/>
            <a:t>Municipal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UDM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Maternidade</a:t>
          </a:r>
          <a:endParaRPr lang="pt-BR" sz="1400" kern="1200" dirty="0"/>
        </a:p>
      </dsp:txBody>
      <dsp:txXfrm>
        <a:off x="169455" y="1523129"/>
        <a:ext cx="2244623" cy="1386797"/>
      </dsp:txXfrm>
    </dsp:sp>
    <dsp:sp modelId="{CD58503C-10DB-443F-8A75-977DA33EAB8C}">
      <dsp:nvSpPr>
        <dsp:cNvPr id="0" name=""/>
        <dsp:cNvSpPr/>
      </dsp:nvSpPr>
      <dsp:spPr>
        <a:xfrm>
          <a:off x="2496399" y="1477685"/>
          <a:ext cx="2335511" cy="147768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/>
            <a:t>Municipios</a:t>
          </a:r>
          <a:r>
            <a:rPr lang="pt-BR" sz="1800" kern="1200" dirty="0" smtClean="0"/>
            <a:t> RJ e SP</a:t>
          </a:r>
          <a:endParaRPr lang="pt-BR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UDM</a:t>
          </a:r>
          <a:endParaRPr lang="pt-B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kern="1200" dirty="0" smtClean="0"/>
            <a:t>Maternidade</a:t>
          </a:r>
          <a:endParaRPr lang="pt-BR" sz="1400" kern="1200" dirty="0"/>
        </a:p>
      </dsp:txBody>
      <dsp:txXfrm>
        <a:off x="2541843" y="1523129"/>
        <a:ext cx="2244623" cy="1386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5589F1-B6D2-4ABC-89DD-176BB7EA2704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57CDAF-9A01-4755-A102-F362C3BDC1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2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421A83-1318-4449-91B8-F2E58413992E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87AC3-5E0A-4E3B-B688-F9165C339B31}" type="slidenum">
              <a:rPr lang="pt-BR"/>
              <a:pPr>
                <a:defRPr/>
              </a:pPr>
              <a:t>31</a:t>
            </a:fld>
            <a:endParaRPr lang="pt-B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="1" i="1" smtClean="0"/>
              <a:t>My flowers are beautiful</a:t>
            </a:r>
          </a:p>
          <a:p>
            <a:endParaRPr lang="en-GB" b="1" i="1" smtClean="0"/>
          </a:p>
          <a:p>
            <a:endParaRPr lang="en-GB" smtClean="0"/>
          </a:p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31813C-59E5-4E48-9F40-280473F85C3E}" type="slidenum">
              <a:rPr lang="pt-BR" smtClean="0"/>
              <a:pPr eaLnBrk="1" hangingPunct="1">
                <a:defRPr/>
              </a:pPr>
              <a:t>32</a:t>
            </a:fld>
            <a:endParaRPr lang="pt-B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CF44DC-6EE1-4115-939B-66C8545DB3EF}" type="slidenum">
              <a:rPr lang="pt-BR"/>
              <a:pPr>
                <a:defRPr/>
              </a:pPr>
              <a:t>34</a:t>
            </a:fld>
            <a:endParaRPr lang="pt-B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90EEF-0E98-4996-8ED3-94BA87A03A21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29ADB-1CD7-46F4-A0A9-CFD090542797}" type="slidenum">
              <a:rPr lang="pt-BR"/>
              <a:pPr>
                <a:defRPr/>
              </a:pPr>
              <a:t>36</a:t>
            </a:fld>
            <a:endParaRPr lang="pt-B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CA56FD-E589-4C13-A414-6A76891A3B14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061AD0-3398-4EC7-9257-04BCD085E4D2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BB8B2-11E5-481F-B32D-471CFAD41F20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DD1465-4A6D-4983-B299-EE489BDB3FEA}" type="slidenum">
              <a:rPr lang="pt-BR"/>
              <a:pPr>
                <a:defRPr/>
              </a:pPr>
              <a:t>45</a:t>
            </a:fld>
            <a:endParaRPr lang="pt-B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41CE56-4120-444F-96FC-C8BBD409B23A}" type="slidenum">
              <a:rPr lang="pt-BR"/>
              <a:pPr>
                <a:defRPr/>
              </a:pPr>
              <a:t>46</a:t>
            </a:fld>
            <a:endParaRPr lang="pt-B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0EE4A4-631E-4625-8EA6-1419F66E066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2E39CA-87F5-4C3C-90EE-1B722D192FFA}" type="slidenum">
              <a:rPr lang="pt-BR"/>
              <a:pPr>
                <a:defRPr/>
              </a:pPr>
              <a:t>47</a:t>
            </a:fld>
            <a:endParaRPr lang="pt-B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DE6C-0B3D-49BD-9905-36A35C7CA522}" type="slidenum">
              <a:rPr lang="pt-BR"/>
              <a:pPr>
                <a:defRPr/>
              </a:pPr>
              <a:t>48</a:t>
            </a:fld>
            <a:endParaRPr lang="pt-B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E0C912-D557-4D84-82D3-1E692CD39440}" type="slidenum">
              <a:rPr lang="pt-BR"/>
              <a:pPr>
                <a:defRPr/>
              </a:pPr>
              <a:t>49</a:t>
            </a:fld>
            <a:endParaRPr lang="pt-B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86FF5E-7EF1-455A-80CF-7FED27B2CBF0}" type="slidenum">
              <a:rPr lang="pt-BR"/>
              <a:pPr>
                <a:defRPr/>
              </a:pPr>
              <a:t>50</a:t>
            </a:fld>
            <a:endParaRPr lang="pt-B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ED663-F89B-407A-8867-5F7F2E16B04B}" type="slidenum">
              <a:rPr lang="pt-BR"/>
              <a:pPr>
                <a:defRPr/>
              </a:pPr>
              <a:t>51</a:t>
            </a:fld>
            <a:endParaRPr lang="pt-B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59370-E49B-4A49-B054-EDFFFFFDBB2F}" type="slidenum">
              <a:rPr lang="pt-BR"/>
              <a:pPr>
                <a:defRPr/>
              </a:pPr>
              <a:t>52</a:t>
            </a:fld>
            <a:endParaRPr lang="pt-B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552505B-9AA1-4CF0-BE6C-5D235030B334}" type="slidenum">
              <a:rPr lang="pt-BR" smtClean="0"/>
              <a:pPr eaLnBrk="1" hangingPunct="1">
                <a:defRPr/>
              </a:pPr>
              <a:t>62</a:t>
            </a:fld>
            <a:endParaRPr lang="pt-B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D63A78-8E0D-4CBD-9C25-BF49434AD071}" type="slidenum">
              <a:rPr lang="pt-BR" smtClean="0"/>
              <a:pPr eaLnBrk="1" hangingPunct="1">
                <a:defRPr/>
              </a:pPr>
              <a:t>25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D63A78-8E0D-4CBD-9C25-BF49434AD071}" type="slidenum">
              <a:rPr lang="pt-BR" smtClean="0"/>
              <a:pPr eaLnBrk="1" hangingPunct="1">
                <a:defRPr/>
              </a:pPr>
              <a:t>26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D63A78-8E0D-4CBD-9C25-BF49434AD071}" type="slidenum">
              <a:rPr lang="pt-BR" smtClean="0"/>
              <a:pPr eaLnBrk="1" hangingPunct="1">
                <a:defRPr/>
              </a:pPr>
              <a:t>27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D63A78-8E0D-4CBD-9C25-BF49434AD071}" type="slidenum">
              <a:rPr lang="pt-BR" smtClean="0"/>
              <a:pPr eaLnBrk="1" hangingPunct="1">
                <a:defRPr/>
              </a:pPr>
              <a:t>28</a:t>
            </a:fld>
            <a:endParaRPr lang="pt-B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02DB868-3576-40DD-A78B-681B905EB20C}" type="slidenum">
              <a:rPr lang="pt-BR" smtClean="0"/>
              <a:pPr eaLnBrk="1" hangingPunct="1">
                <a:defRPr/>
              </a:pPr>
              <a:t>29</a:t>
            </a:fld>
            <a:endParaRPr lang="pt-B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02DB868-3576-40DD-A78B-681B905EB20C}" type="slidenum">
              <a:rPr lang="pt-BR" smtClean="0"/>
              <a:pPr eaLnBrk="1" hangingPunct="1">
                <a:defRPr/>
              </a:pPr>
              <a:t>30</a:t>
            </a:fld>
            <a:endParaRPr lang="pt-B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0" y="808038"/>
              <a:ext cx="9144000" cy="4603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6" name="Picture 14" descr="laco depaids 2011.w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8" name="Picture 12" descr="assinaturas 2011 preto.w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96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4D02C-3F77-454C-B41F-1C510D93741F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290CF-8879-4A00-8864-7A4DADD7E8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10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E74A-6BE4-451E-B8DE-E3CCD69CC44B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F86A8-1FF3-4095-BAA7-D6019B90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542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48D40-4F1F-4DC5-B3F6-0C6D67CACB7C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FB922-CDB1-482C-899F-B504297675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49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D6F05DA-1671-4D76-8612-187A5AC3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899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CDB-AD48-4620-BC3D-580A1C1909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97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301750"/>
              <a:chOff x="0" y="0"/>
              <a:chExt cx="5760" cy="820"/>
            </a:xfrm>
          </p:grpSpPr>
          <p:sp>
            <p:nvSpPr>
              <p:cNvPr id="6" name="Rectangle 3"/>
              <p:cNvSpPr/>
              <p:nvPr/>
            </p:nvSpPr>
            <p:spPr>
              <a:xfrm>
                <a:off x="0" y="0"/>
                <a:ext cx="5760" cy="48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7" name="Rectangle 4"/>
              <p:cNvSpPr/>
              <p:nvPr/>
            </p:nvSpPr>
            <p:spPr>
              <a:xfrm>
                <a:off x="0" y="509"/>
                <a:ext cx="5760" cy="29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pic>
            <p:nvPicPr>
              <p:cNvPr id="8" name="Picture 14" descr="laco depaids 2011.wm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288"/>
                <a:ext cx="552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5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0" y="384175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3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4" name="Rectangle 4"/>
          <p:cNvSpPr/>
          <p:nvPr/>
        </p:nvSpPr>
        <p:spPr bwMode="auto">
          <a:xfrm>
            <a:off x="0" y="430213"/>
            <a:ext cx="9144000" cy="460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5" name="Rectangle 11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6" name="Picture 14" descr="laco depaids 201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115888"/>
            <a:ext cx="6731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8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3FDD-57E6-499F-893D-EED553CBBC82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CBF9-A190-44C0-9D45-C58AD9CF76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07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4EAF-B881-4BAC-9601-9287C63B633B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3F09-282A-41DC-8A84-2EF0499845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79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3FD3-683B-4C87-A1BE-F0079265F1B1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7625B-FE07-4806-A1BD-AD392A6DB8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29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6604-4457-4C1D-BF23-CA3D39D4D561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C8AA-63FD-4EE4-9501-B32B2E8C7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13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7F3D-43A3-44D4-BDA9-4E80855F23D3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04A0-D83E-4789-BA6F-C28C926E34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9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425AF-9AFC-4737-86A8-47993905DFC7}" type="datetimeFigureOut">
              <a:rPr lang="pt-BR"/>
              <a:pPr>
                <a:defRPr/>
              </a:pPr>
              <a:t>22/04/2013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F953-3E07-4BB0-A4A1-B4856F1A99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59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9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0" name="Rectangle 4"/>
            <p:cNvSpPr/>
            <p:nvPr/>
          </p:nvSpPr>
          <p:spPr bwMode="auto">
            <a:xfrm>
              <a:off x="0" y="808038"/>
              <a:ext cx="9144000" cy="4603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030" name="Picture 14" descr="laco depaids 2011.wmf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032" name="Picture 12" descr="assinaturas 2011 preto.wmf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3"/>
          <p:cNvSpPr txBox="1">
            <a:spLocks noChangeArrowheads="1"/>
          </p:cNvSpPr>
          <p:nvPr/>
        </p:nvSpPr>
        <p:spPr bwMode="auto">
          <a:xfrm>
            <a:off x="1797050" y="3538538"/>
            <a:ext cx="601503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en-US" sz="2000" b="1" i="1" dirty="0">
                <a:latin typeface="Verdana" pitchFamily="34" charset="0"/>
                <a:ea typeface="ＭＳ Ｐゴシック" pitchFamily="34" charset="-128"/>
              </a:rPr>
              <a:t>Juliana </a:t>
            </a:r>
            <a:r>
              <a:rPr lang="en-US" sz="2000" b="1" i="1" dirty="0" err="1">
                <a:latin typeface="Verdana" pitchFamily="34" charset="0"/>
                <a:ea typeface="ＭＳ Ｐゴシック" pitchFamily="34" charset="-128"/>
              </a:rPr>
              <a:t>Monteiro</a:t>
            </a:r>
            <a:r>
              <a:rPr lang="en-US" sz="2000" b="1" i="1" dirty="0">
                <a:latin typeface="Verdana" pitchFamily="34" charset="0"/>
                <a:ea typeface="ＭＳ Ｐゴシック" pitchFamily="34" charset="-128"/>
              </a:rPr>
              <a:t> da Cruz</a:t>
            </a:r>
          </a:p>
          <a:p>
            <a:pPr lvl="1" algn="r" eaLnBrk="1" hangingPunct="1">
              <a:spcAft>
                <a:spcPts val="600"/>
              </a:spcAft>
            </a:pPr>
            <a:r>
              <a:rPr lang="en-US" sz="1400" dirty="0" smtClean="0">
                <a:latin typeface="Verdana" pitchFamily="34" charset="0"/>
                <a:ea typeface="ＭＳ Ｐゴシック" pitchFamily="34" charset="-128"/>
              </a:rPr>
              <a:t>Ponto Focal do </a:t>
            </a:r>
            <a:r>
              <a:rPr lang="pt-BR" sz="1400" dirty="0">
                <a:latin typeface="Verdana" pitchFamily="34" charset="0"/>
                <a:ea typeface="ＭＳ Ｐゴシック" pitchFamily="34" charset="-128"/>
              </a:rPr>
              <a:t>Núcleo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</a:t>
            </a:r>
            <a:r>
              <a:rPr lang="pt-BR" sz="1400" dirty="0">
                <a:latin typeface="Verdana" pitchFamily="34" charset="0"/>
                <a:ea typeface="ＭＳ Ｐゴシック" pitchFamily="34" charset="-128"/>
              </a:rPr>
              <a:t>Governança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TI</a:t>
            </a:r>
          </a:p>
          <a:p>
            <a:pPr lvl="1" algn="r" eaLnBrk="1" hangingPunct="1">
              <a:spcAft>
                <a:spcPts val="600"/>
              </a:spcAft>
            </a:pP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Coordenação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: CGGG</a:t>
            </a:r>
          </a:p>
          <a:p>
            <a:pPr algn="r" eaLnBrk="1" hangingPunct="1">
              <a:spcAft>
                <a:spcPts val="600"/>
              </a:spcAft>
            </a:pP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Departamento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de DST, Aids e </a:t>
            </a: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Hepatites</a:t>
            </a:r>
            <a:r>
              <a:rPr lang="en-US" sz="1400" dirty="0"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1400" dirty="0" err="1">
                <a:latin typeface="Verdana" pitchFamily="34" charset="0"/>
                <a:ea typeface="ＭＳ Ｐゴシック" pitchFamily="34" charset="-128"/>
              </a:rPr>
              <a:t>Virais</a:t>
            </a:r>
            <a:endParaRPr lang="en-US" sz="1400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33400" y="1771650"/>
            <a:ext cx="71628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SICLOM</a:t>
            </a:r>
            <a:endParaRPr lang="en-US" sz="3600" b="1" dirty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6"/>
          <p:cNvGrpSpPr>
            <a:grpSpLocks/>
          </p:cNvGrpSpPr>
          <p:nvPr/>
        </p:nvGrpSpPr>
        <p:grpSpPr bwMode="auto">
          <a:xfrm>
            <a:off x="1908175" y="916707"/>
            <a:ext cx="5688013" cy="5608637"/>
            <a:chOff x="624" y="527"/>
            <a:chExt cx="4163" cy="4105"/>
          </a:xfrm>
        </p:grpSpPr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527"/>
              <a:ext cx="4128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13"/>
              <a:ext cx="4163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9388" y="188913"/>
            <a:ext cx="8675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</a:t>
            </a: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Consumo Mensal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0825" y="2636838"/>
            <a:ext cx="84582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Entradas: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Todas as entradas de medicamento no período entre o dia 1º até último dia do mês de referência, vindas do almoxarifado ou por remanejamento de outra UDM.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MS - Quantitativo de medicamentos recebidos do Ministério da Saúde via almoxarifado;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Remanejado - Quantitativo de medicamentos recebidos por remanejamento de outra UDM;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Ajuste de entrada – Todo ajuste feito para entradas no mapa. Tem que ter justificativa;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330325"/>
            <a:ext cx="9144000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692150"/>
            <a:ext cx="91440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4925" y="2349500"/>
            <a:ext cx="9037638" cy="3585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Saídas: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Todas as saídas do período entre o dia 1º até último dia do mês de referência. Está dividida em: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Dispensado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- Quantitativo dispensado período entre o dia 1º até último dia do mês de referência.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Saída para Paciente Internado: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Toda saída para paciente internado que não é cadastrado na UDM é feito nessa categoria.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Devolução: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são as que têm como destinatária uma entidade de nível superior à UDM (Município, Regional ou Estado).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Remanejado: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Quantitativo de medicamento que foi remanejado para outra Unidade Dispensadora de Medicamentos.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Perdas: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Toda perda física que ocorre no estoque físico da farmácia.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Ajuste de saída: 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Todo ajuste feito para saídas no mapa. Tem que ter justificativa.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79388" y="112713"/>
            <a:ext cx="8675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3200" b="1">
                <a:solidFill>
                  <a:schemeClr val="bg1"/>
                </a:solidFill>
              </a:rPr>
              <a:t>Boletim mensal</a:t>
            </a:r>
            <a:r>
              <a:rPr lang="pt-BR" sz="2800" b="1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468438"/>
            <a:ext cx="8878887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8893175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3200" b="1">
                <a:solidFill>
                  <a:schemeClr val="bg1"/>
                </a:solidFill>
              </a:rPr>
              <a:t>Boletim mensal</a:t>
            </a:r>
            <a:r>
              <a:rPr lang="pt-BR" sz="2800" b="1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6"/>
          <p:cNvGrpSpPr>
            <a:grpSpLocks/>
          </p:cNvGrpSpPr>
          <p:nvPr/>
        </p:nvGrpSpPr>
        <p:grpSpPr bwMode="auto">
          <a:xfrm>
            <a:off x="827088" y="908050"/>
            <a:ext cx="6913562" cy="5616575"/>
            <a:chOff x="521" y="482"/>
            <a:chExt cx="4582" cy="3579"/>
          </a:xfrm>
        </p:grpSpPr>
        <p:pic>
          <p:nvPicPr>
            <p:cNvPr id="3174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482"/>
              <a:ext cx="4581" cy="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4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322"/>
              <a:ext cx="4582" cy="1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112713"/>
            <a:ext cx="8675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3200" b="1">
                <a:solidFill>
                  <a:schemeClr val="bg1"/>
                </a:solidFill>
              </a:rPr>
              <a:t>Boletim mensal</a:t>
            </a:r>
            <a:r>
              <a:rPr lang="pt-BR" sz="2800" b="1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5288" y="981075"/>
            <a:ext cx="8310562" cy="477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Objetivo Geral: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Clr>
                <a:srgbClr val="960000"/>
              </a:buClr>
              <a:buFont typeface="Arial" charset="0"/>
              <a:buChar char="•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Compartilhar e ampliar a responsabilidade no atendimento às necessidades de medicamentos antirretrovirais entre as estruturas participantes da cadeia logística de insumos estratégicos em DST, Aids e Hepatites Virais.</a:t>
            </a:r>
          </a:p>
          <a:p>
            <a:pPr>
              <a:lnSpc>
                <a:spcPct val="90000"/>
              </a:lnSpc>
              <a:buClr>
                <a:srgbClr val="960000"/>
              </a:buClr>
              <a:buFont typeface="Arial" charset="0"/>
              <a:buChar char="•"/>
            </a:pP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Objetivos Específicos:</a:t>
            </a:r>
          </a:p>
          <a:p>
            <a:pPr>
              <a:lnSpc>
                <a:spcPct val="90000"/>
              </a:lnSpc>
              <a:buClr>
                <a:srgbClr val="960000"/>
              </a:buClr>
              <a:buFont typeface="Wingdings" pitchFamily="2" charset="2"/>
              <a:buNone/>
            </a:pPr>
            <a:endParaRPr lang="pt-B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Clr>
                <a:srgbClr val="960000"/>
              </a:buClr>
              <a:buFont typeface="Wingdings" pitchFamily="2" charset="2"/>
              <a:buChar char="§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as UDM se envolvam diretamente no processo de suprimento das suas necessidades de medicamentos ARV;</a:t>
            </a:r>
          </a:p>
          <a:p>
            <a:pPr>
              <a:lnSpc>
                <a:spcPct val="90000"/>
              </a:lnSpc>
              <a:buClr>
                <a:srgbClr val="960000"/>
              </a:buClr>
              <a:buFont typeface="Arial" charset="0"/>
              <a:buChar char="•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as Coordenações de DST/Aids e/ou Assistência Farmacêutica dos estados sejam </a:t>
            </a:r>
            <a:r>
              <a:rPr lang="pt-B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co-responsáveis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pelo suprimento das necessidades das UDM, por meio das análises e aprovações das solicitações elaboradas pelas UDM;</a:t>
            </a:r>
          </a:p>
          <a:p>
            <a:pPr>
              <a:lnSpc>
                <a:spcPct val="90000"/>
              </a:lnSpc>
              <a:buClr>
                <a:srgbClr val="960000"/>
              </a:buClr>
              <a:buFont typeface="Wingdings" pitchFamily="2" charset="2"/>
              <a:buChar char="§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o Departamento DST/Aids e HV por meio da sua área de logística de insumos estratégicos seja </a:t>
            </a:r>
            <a:r>
              <a:rPr lang="pt-B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co-responsável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pelo suprimento das necessidades postas pelas UF, analisando e aprovando as solicitações de ARV;</a:t>
            </a:r>
          </a:p>
          <a:p>
            <a:pPr>
              <a:lnSpc>
                <a:spcPct val="90000"/>
              </a:lnSpc>
              <a:buClr>
                <a:srgbClr val="960000"/>
              </a:buClr>
              <a:buFont typeface="Wingdings" pitchFamily="2" charset="2"/>
              <a:buChar char="§"/>
            </a:pP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o Departamento DST/Aids e HV tenha dados mais consistentes e em tempo real para o adequado planejamento das aquisições anuais e </a:t>
            </a:r>
            <a:r>
              <a:rPr lang="pt-B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ressuprimentos</a:t>
            </a:r>
            <a:r>
              <a:rPr lang="pt-B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mensais de ARV.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endParaRPr lang="pt-BR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9388" y="82550"/>
            <a:ext cx="871378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Programaçao</a:t>
            </a:r>
            <a:r>
              <a:rPr lang="pt-BR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Ascendente</a:t>
            </a:r>
            <a:endParaRPr lang="pt-BR" sz="28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50791"/>
              </p:ext>
            </p:extLst>
          </p:nvPr>
        </p:nvGraphicFramePr>
        <p:xfrm>
          <a:off x="179512" y="980728"/>
          <a:ext cx="7777559" cy="512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Visio" r:id="rId3" imgW="10018961" imgH="6598800" progId="Visio.Drawing.11">
                  <p:embed/>
                </p:oleObj>
              </mc:Choice>
              <mc:Fallback>
                <p:oleObj name="Visio" r:id="rId3" imgW="10018961" imgH="6598800" progId="Visio.Drawing.11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80728"/>
                        <a:ext cx="7777559" cy="5120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TextBox 6"/>
          <p:cNvSpPr txBox="1">
            <a:spLocks noChangeArrowheads="1"/>
          </p:cNvSpPr>
          <p:nvPr/>
        </p:nvSpPr>
        <p:spPr bwMode="auto">
          <a:xfrm>
            <a:off x="0" y="161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Fluxo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Programação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Ascendente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110574"/>
              </p:ext>
            </p:extLst>
          </p:nvPr>
        </p:nvGraphicFramePr>
        <p:xfrm>
          <a:off x="35496" y="908720"/>
          <a:ext cx="7992566" cy="5262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Visio" r:id="rId3" imgW="10009632" imgH="6589776" progId="Visio.Drawing.11">
                  <p:embed/>
                </p:oleObj>
              </mc:Choice>
              <mc:Fallback>
                <p:oleObj name="Visio" r:id="rId3" imgW="10009632" imgH="6589776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908720"/>
                        <a:ext cx="7992566" cy="5262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Box 6"/>
          <p:cNvSpPr txBox="1">
            <a:spLocks noChangeArrowheads="1"/>
          </p:cNvSpPr>
          <p:nvPr/>
        </p:nvSpPr>
        <p:spPr bwMode="auto">
          <a:xfrm>
            <a:off x="0" y="161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Fluxo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Programação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Ascendente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169654"/>
              </p:ext>
            </p:extLst>
          </p:nvPr>
        </p:nvGraphicFramePr>
        <p:xfrm>
          <a:off x="107504" y="908050"/>
          <a:ext cx="7921625" cy="521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Visio" r:id="rId3" imgW="10009632" imgH="6589776" progId="Visio.Drawing.11">
                  <p:embed/>
                </p:oleObj>
              </mc:Choice>
              <mc:Fallback>
                <p:oleObj name="Visio" r:id="rId3" imgW="10009632" imgH="6589776" progId="Visio.Drawing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08050"/>
                        <a:ext cx="7921625" cy="521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extBox 6"/>
          <p:cNvSpPr txBox="1">
            <a:spLocks noChangeArrowheads="1"/>
          </p:cNvSpPr>
          <p:nvPr/>
        </p:nvSpPr>
        <p:spPr bwMode="auto">
          <a:xfrm>
            <a:off x="0" y="161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Fluxo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Programação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Ascendente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28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que é o </a:t>
            </a:r>
            <a:r>
              <a:rPr lang="pt-BR" sz="28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</a:t>
            </a:r>
            <a:r>
              <a:rPr lang="pt-BR" sz="28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23850" y="1785180"/>
            <a:ext cx="8569325" cy="344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O Sistema de Controle Logístico de Medicamentos(SICLOM) foi criado com o objetivo de gerenciar a logística dos medicamentos </a:t>
            </a:r>
            <a:r>
              <a:rPr lang="pt-B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antir-retrovirais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(ARV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) no Brasil. O sistema permite que o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Departamento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DST/Aids e Hepatites Virais se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mantenha atualizado em relação ao fornecimento de medicamentos aos pacientes em tratamento com ARV, nas várias regiões do país. As informações são utilizadas para controle dos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estoques e </a:t>
            </a: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da distribuição dos ARV, assim como para obtenção de informações clínico-laboratoriais dos pacientes de Aids e uso de diferentes esquemas terapêuticos.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60787"/>
              </p:ext>
            </p:extLst>
          </p:nvPr>
        </p:nvGraphicFramePr>
        <p:xfrm>
          <a:off x="96787" y="908050"/>
          <a:ext cx="8075613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Visio" r:id="rId3" imgW="10009632" imgH="6589776" progId="Visio.Drawing.11">
                  <p:embed/>
                </p:oleObj>
              </mc:Choice>
              <mc:Fallback>
                <p:oleObj name="Visio" r:id="rId3" imgW="10009632" imgH="6589776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87" y="908050"/>
                        <a:ext cx="8075613" cy="531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TextBox 6"/>
          <p:cNvSpPr txBox="1">
            <a:spLocks noChangeArrowheads="1"/>
          </p:cNvSpPr>
          <p:nvPr/>
        </p:nvSpPr>
        <p:spPr bwMode="auto">
          <a:xfrm>
            <a:off x="0" y="161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Fluxo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Programação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Ascendente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2"/>
            <a:ext cx="9144000" cy="382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0" y="1619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Solicitação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Pedido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1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133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116632"/>
            <a:ext cx="5731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Distribuição</a:t>
            </a:r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e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Recebimento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66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58775" y="1268413"/>
            <a:ext cx="8605838" cy="461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Aft>
                <a:spcPct val="40000"/>
              </a:spcAft>
              <a:buClr>
                <a:srgbClr val="990000"/>
              </a:buClr>
              <a:buFontTx/>
              <a:buChar char="•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 Programação Ascendente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a ferramenta definida pelo MS para 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gerenciamento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logístico.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spcAft>
                <a:spcPct val="40000"/>
              </a:spcAft>
              <a:buClr>
                <a:srgbClr val="990000"/>
              </a:buClr>
              <a:buFontTx/>
              <a:buChar char="•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pactuação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cobertura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de medicamentos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entre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Ministério da Saúde e os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Estados é definida pelo MS, mas as </a:t>
            </a:r>
            <a:r>
              <a:rPr lang="pt-B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pactuações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internas são definidas pelo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é responsável pelo controle de estoque da rede estadual/municipal</a:t>
            </a:r>
          </a:p>
          <a:p>
            <a:pPr algn="just" eaLnBrk="1" hangingPunct="1">
              <a:spcAft>
                <a:spcPct val="40000"/>
              </a:spcAft>
              <a:buClr>
                <a:srgbClr val="990000"/>
              </a:buClr>
              <a:buFontTx/>
              <a:buChar char="•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fundamental garantir não só a regularidade do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preenchimento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mas também a qualidade dos Relatórios.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confiabilidade da série histórica de uso e consumo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ARV é essencial para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não impactar negativamente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sugestão/pedido/distribuição de medicamentos.</a:t>
            </a:r>
          </a:p>
          <a:p>
            <a:pPr algn="just" eaLnBrk="1" hangingPunct="1">
              <a:spcAft>
                <a:spcPct val="40000"/>
              </a:spcAft>
              <a:buClr>
                <a:srgbClr val="990000"/>
              </a:buClr>
              <a:buFontTx/>
              <a:buChar char="•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Antes do fechamento dos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pedidos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é fundamental conhecer: (1) a sua disponibilidade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estoque (inventário) e (2) a situação de abastecimento em toda a rede,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nem sempre será possível efetuar a “distribuição automática”, sendo necessárias, eventualmente, priorizações na distribuição</a:t>
            </a:r>
            <a:r>
              <a:rPr lang="pt-BR" sz="2000" dirty="0"/>
              <a:t>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sz="2400">
              <a:solidFill>
                <a:srgbClr val="F9F903"/>
              </a:solidFill>
              <a:latin typeface="Verdana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51275" y="307975"/>
            <a:ext cx="500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sz="2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7416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DE2804"/>
              </a:buClr>
              <a:buSzPct val="100000"/>
              <a:buFont typeface="Arial" charset="0"/>
              <a:buNone/>
            </a:pPr>
            <a:r>
              <a:rPr lang="en-GB" sz="28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n-GB" sz="2800" b="1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reforçar</a:t>
            </a:r>
            <a:endParaRPr lang="en-GB" sz="2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tângulo 1"/>
          <p:cNvSpPr>
            <a:spLocks noChangeArrowheads="1"/>
          </p:cNvSpPr>
          <p:nvPr/>
        </p:nvSpPr>
        <p:spPr bwMode="auto">
          <a:xfrm>
            <a:off x="323850" y="1844675"/>
            <a:ext cx="856932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80975" indent="-180975" algn="just">
              <a:spcAft>
                <a:spcPct val="40000"/>
              </a:spcAft>
              <a:buClr>
                <a:srgbClr val="990000"/>
              </a:buClr>
              <a:buFontTx/>
              <a:buChar char="•"/>
              <a:tabLst>
                <a:tab pos="180975" algn="l"/>
              </a:tabLst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momento da análise do Pedido não pode haver dúvidas quanto aos dados apresentados (de estoque/saldos, consumos e </a:t>
            </a:r>
            <a:r>
              <a:rPr lang="pt-BR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). Quaisquer dúvidas têm de ser sanadas antes do fechamento do Pedido. </a:t>
            </a:r>
          </a:p>
          <a:p>
            <a:pPr marL="180975" indent="-180975" algn="just">
              <a:spcAft>
                <a:spcPct val="40000"/>
              </a:spcAft>
              <a:buClr>
                <a:srgbClr val="990000"/>
              </a:buClr>
              <a:buFontTx/>
              <a:buChar char="•"/>
              <a:tabLst>
                <a:tab pos="180975" algn="l"/>
              </a:tabLst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Quaisquer distribuições realizadas têm de ser feitas pela Programação Ascendente, assim como os recebimentos nos meses respectivos.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7416800" cy="43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DE2804"/>
              </a:buClr>
              <a:buSzPct val="100000"/>
              <a:buFont typeface="Arial" charset="0"/>
              <a:buNone/>
            </a:pPr>
            <a:r>
              <a:rPr lang="en-GB" sz="28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n-GB" sz="2800" b="1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reforçar</a:t>
            </a:r>
            <a:endParaRPr lang="en-GB" sz="2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5"/>
          <p:cNvSpPr>
            <a:spLocks noChangeArrowheads="1"/>
          </p:cNvSpPr>
          <p:nvPr/>
        </p:nvSpPr>
        <p:spPr bwMode="auto">
          <a:xfrm>
            <a:off x="-107950" y="44450"/>
            <a:ext cx="89757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pt-BR" sz="2800" b="1" dirty="0">
                <a:solidFill>
                  <a:srgbClr val="800000"/>
                </a:solidFill>
              </a:rPr>
              <a:t>Novas </a:t>
            </a:r>
            <a:r>
              <a:rPr lang="pt-BR" sz="2800" b="1" dirty="0" err="1" smtClean="0">
                <a:solidFill>
                  <a:srgbClr val="800000"/>
                </a:solidFill>
              </a:rPr>
              <a:t>Funcionalidadesn</a:t>
            </a:r>
            <a:endParaRPr lang="pt-BR" sz="2800" b="1" dirty="0">
              <a:solidFill>
                <a:srgbClr val="800000"/>
              </a:solidFill>
            </a:endParaRPr>
          </a:p>
        </p:txBody>
      </p:sp>
      <p:sp>
        <p:nvSpPr>
          <p:cNvPr id="69635" name="Text Box 26"/>
          <p:cNvSpPr txBox="1">
            <a:spLocks noChangeArrowheads="1"/>
          </p:cNvSpPr>
          <p:nvPr/>
        </p:nvSpPr>
        <p:spPr bwMode="auto">
          <a:xfrm>
            <a:off x="179388" y="1052736"/>
            <a:ext cx="878522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2200" dirty="0"/>
              <a:t> </a:t>
            </a:r>
            <a:endParaRPr lang="pt-BR" sz="22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Atualização  Cadastral  obrigatória a  cada 6 meses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Mudança da apresentação do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favirenz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200 mg (CAP/COMP)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Mapa e Boletim Tuberculose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Disponibilização das base de dados de pacientes e dispensação 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636" name="Rectangle 25"/>
          <p:cNvSpPr>
            <a:spLocks noChangeArrowheads="1"/>
          </p:cNvSpPr>
          <p:nvPr/>
        </p:nvSpPr>
        <p:spPr bwMode="auto">
          <a:xfrm>
            <a:off x="323850" y="188913"/>
            <a:ext cx="7896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 Gerencial – Últimas funcionalidades</a:t>
            </a:r>
            <a:endParaRPr lang="pt-BR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1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6"/>
          <p:cNvSpPr txBox="1">
            <a:spLocks noChangeArrowheads="1"/>
          </p:cNvSpPr>
          <p:nvPr/>
        </p:nvSpPr>
        <p:spPr bwMode="auto">
          <a:xfrm>
            <a:off x="179388" y="1465034"/>
            <a:ext cx="8785225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Dados dos exames de TB 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8775" indent="-358775" eaLnBrk="1" hangingPunct="1">
              <a:buFont typeface="Wingdings" pitchFamily="2" charset="2"/>
              <a:buChar char="ü"/>
              <a:defRPr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Alteração do sistema para adequar ao novo formulário de cadastramento de usuário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</a:t>
            </a:r>
          </a:p>
          <a:p>
            <a:pPr marL="358775" indent="-358775"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Inclusão de novos motivos para fornecimento maior que um mês:</a:t>
            </a:r>
          </a:p>
          <a:p>
            <a:pPr lvl="2" eaLnBrk="1" hangingPunct="1">
              <a:buFont typeface="Arial" charset="0"/>
              <a:buChar char="•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Usuário clinicamente estável</a:t>
            </a:r>
          </a:p>
          <a:p>
            <a:pPr lvl="2" eaLnBrk="1" hangingPunct="1">
              <a:buFont typeface="Arial" charset="0"/>
              <a:buChar char="•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Residência do usuário distante da unidade</a:t>
            </a:r>
          </a:p>
          <a:p>
            <a:pPr marL="358775" indent="-358775"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pt-BR" sz="2200" dirty="0"/>
          </a:p>
        </p:txBody>
      </p:sp>
      <p:sp>
        <p:nvSpPr>
          <p:cNvPr id="69636" name="Rectangle 25"/>
          <p:cNvSpPr>
            <a:spLocks noChangeArrowheads="1"/>
          </p:cNvSpPr>
          <p:nvPr/>
        </p:nvSpPr>
        <p:spPr bwMode="auto">
          <a:xfrm>
            <a:off x="35496" y="188318"/>
            <a:ext cx="921714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 Operacional – Últimas funcionalidades</a:t>
            </a:r>
            <a:endParaRPr lang="pt-BR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9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6"/>
          <p:cNvSpPr txBox="1">
            <a:spLocks noChangeArrowheads="1"/>
          </p:cNvSpPr>
          <p:nvPr/>
        </p:nvSpPr>
        <p:spPr bwMode="auto">
          <a:xfrm>
            <a:off x="179388" y="1465034"/>
            <a:ext cx="8785225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Histórico Terapêutico para todos os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pacientes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200" dirty="0"/>
              <a:t>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Fechamento do Mapa mensal de medicamentos no Operacional</a:t>
            </a:r>
          </a:p>
          <a:p>
            <a:pPr lvl="2" eaLnBrk="1" hangingPunct="1">
              <a:buFont typeface="Arial" charset="0"/>
              <a:buChar char="•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Aberto todo 1 dia útil do mês com possibilidade de ajustes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Inclusão de novos motivos de inativação:</a:t>
            </a:r>
          </a:p>
          <a:p>
            <a:pPr lvl="2" eaLnBrk="1" hangingPunct="1">
              <a:buFont typeface="Arial" charset="0"/>
              <a:buChar char="•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Interrupção de tratamento</a:t>
            </a:r>
          </a:p>
          <a:p>
            <a:pPr lvl="2" eaLnBrk="1" hangingPunct="1">
              <a:buFont typeface="Arial" charset="0"/>
              <a:buChar char="•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Cadastro indevido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 dirty="0"/>
          </a:p>
        </p:txBody>
      </p:sp>
      <p:sp>
        <p:nvSpPr>
          <p:cNvPr id="69636" name="Rectangle 25"/>
          <p:cNvSpPr>
            <a:spLocks noChangeArrowheads="1"/>
          </p:cNvSpPr>
          <p:nvPr/>
        </p:nvSpPr>
        <p:spPr bwMode="auto">
          <a:xfrm>
            <a:off x="35496" y="188318"/>
            <a:ext cx="921714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 Operacional – Últimas funcionalidades</a:t>
            </a:r>
            <a:endParaRPr lang="pt-BR" sz="24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5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6"/>
          <p:cNvSpPr txBox="1">
            <a:spLocks noChangeArrowheads="1"/>
          </p:cNvSpPr>
          <p:nvPr/>
        </p:nvSpPr>
        <p:spPr bwMode="auto">
          <a:xfrm>
            <a:off x="179388" y="1268755"/>
            <a:ext cx="8785225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8775" indent="-358775" eaLnBrk="1" hangingPunct="1">
              <a:buFont typeface="Wingdings" pitchFamily="2" charset="2"/>
              <a:buChar char="ü"/>
              <a:defRPr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Fracionamento do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Nevirapina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solução oral</a:t>
            </a:r>
          </a:p>
          <a:p>
            <a:pPr marL="358775" indent="-358775"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Mudança da apresentação do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efavirenz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200 mg (CAP/COMP) 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 dirty="0"/>
          </a:p>
        </p:txBody>
      </p:sp>
      <p:sp>
        <p:nvSpPr>
          <p:cNvPr id="69636" name="Rectangle 25"/>
          <p:cNvSpPr>
            <a:spLocks noChangeArrowheads="1"/>
          </p:cNvSpPr>
          <p:nvPr/>
        </p:nvSpPr>
        <p:spPr bwMode="auto">
          <a:xfrm>
            <a:off x="107504" y="188913"/>
            <a:ext cx="10224814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SICLOM Operacional – Últimas funcionalidades</a:t>
            </a:r>
          </a:p>
        </p:txBody>
      </p:sp>
    </p:spTree>
    <p:extLst>
      <p:ext uri="{BB962C8B-B14F-4D97-AF65-F5344CB8AC3E}">
        <p14:creationId xmlns:p14="http://schemas.microsoft.com/office/powerpoint/2010/main" val="1637784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5"/>
          <p:cNvSpPr>
            <a:spLocks noChangeArrowheads="1"/>
          </p:cNvSpPr>
          <p:nvPr/>
        </p:nvSpPr>
        <p:spPr bwMode="auto">
          <a:xfrm>
            <a:off x="0" y="120650"/>
            <a:ext cx="8975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pt-BR" sz="2800" b="1">
                <a:solidFill>
                  <a:srgbClr val="800000"/>
                </a:solidFill>
              </a:rPr>
              <a:t>Próximas Implementações</a:t>
            </a:r>
          </a:p>
        </p:txBody>
      </p:sp>
      <p:sp>
        <p:nvSpPr>
          <p:cNvPr id="33795" name="Text Box 26"/>
          <p:cNvSpPr txBox="1">
            <a:spLocks noChangeArrowheads="1"/>
          </p:cNvSpPr>
          <p:nvPr/>
        </p:nvSpPr>
        <p:spPr bwMode="auto">
          <a:xfrm>
            <a:off x="358775" y="-1257637"/>
            <a:ext cx="8785225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 smtClean="0">
              <a:solidFill>
                <a:srgbClr val="800000"/>
              </a:solidFill>
            </a:endParaRPr>
          </a:p>
        </p:txBody>
      </p:sp>
      <p:sp>
        <p:nvSpPr>
          <p:cNvPr id="70660" name="Rectangle 25"/>
          <p:cNvSpPr>
            <a:spLocks noChangeArrowheads="1"/>
          </p:cNvSpPr>
          <p:nvPr/>
        </p:nvSpPr>
        <p:spPr bwMode="auto">
          <a:xfrm>
            <a:off x="323850" y="188913"/>
            <a:ext cx="7896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Novas funcionalidades de FALTA 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2587" y="947987"/>
            <a:ext cx="8429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Informação de Falta durante a dispensação</a:t>
            </a:r>
            <a:endParaRPr lang="pt-BR" sz="2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21102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4548" y="2984064"/>
            <a:ext cx="5307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Falta como mudança de tratamento</a:t>
            </a:r>
            <a:endParaRPr lang="pt-BR" sz="20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6634529" cy="299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115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Controle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e </a:t>
            </a:r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Monitoramento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Logístico</a:t>
            </a:r>
            <a:endParaRPr lang="en-US" sz="2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3" name="Fluxograma: Disco magnético 2"/>
          <p:cNvSpPr/>
          <p:nvPr/>
        </p:nvSpPr>
        <p:spPr>
          <a:xfrm>
            <a:off x="3924300" y="5084763"/>
            <a:ext cx="971550" cy="1030287"/>
          </a:xfrm>
          <a:prstGeom prst="flowChartMagneticDisk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Informações Logísticas</a:t>
            </a:r>
          </a:p>
        </p:txBody>
      </p:sp>
      <p:sp>
        <p:nvSpPr>
          <p:cNvPr id="19" name="Fluxograma: Processo predefinido 18"/>
          <p:cNvSpPr/>
          <p:nvPr/>
        </p:nvSpPr>
        <p:spPr>
          <a:xfrm>
            <a:off x="1116013" y="4559300"/>
            <a:ext cx="6840537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721086205"/>
              </p:ext>
            </p:extLst>
          </p:nvPr>
        </p:nvGraphicFramePr>
        <p:xfrm>
          <a:off x="924744" y="661144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CaixaDeTexto 31"/>
          <p:cNvSpPr txBox="1"/>
          <p:nvPr/>
        </p:nvSpPr>
        <p:spPr>
          <a:xfrm>
            <a:off x="4787900" y="1341438"/>
            <a:ext cx="3168650" cy="43021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SICLOM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GERENCIAL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116013" y="1341438"/>
            <a:ext cx="3311525" cy="43021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SICLOM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OPERACIONAL</a:t>
            </a:r>
          </a:p>
        </p:txBody>
      </p:sp>
      <p:cxnSp>
        <p:nvCxnSpPr>
          <p:cNvPr id="58" name="Conector de seta reta 57"/>
          <p:cNvCxnSpPr/>
          <p:nvPr/>
        </p:nvCxnSpPr>
        <p:spPr>
          <a:xfrm>
            <a:off x="1547813" y="5013325"/>
            <a:ext cx="2376487" cy="287338"/>
          </a:xfrm>
          <a:prstGeom prst="straightConnector1">
            <a:avLst/>
          </a:prstGeom>
          <a:ln w="95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4" name="Conector de seta reta 16383"/>
          <p:cNvCxnSpPr/>
          <p:nvPr/>
        </p:nvCxnSpPr>
        <p:spPr>
          <a:xfrm flipH="1">
            <a:off x="4859338" y="5013325"/>
            <a:ext cx="2736850" cy="287338"/>
          </a:xfrm>
          <a:prstGeom prst="straightConnector1">
            <a:avLst/>
          </a:prstGeom>
          <a:ln w="95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Graphic spid="10" grpId="0">
        <p:bldAsOne/>
      </p:bldGraphic>
      <p:bldP spid="32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5"/>
          <p:cNvSpPr>
            <a:spLocks noChangeArrowheads="1"/>
          </p:cNvSpPr>
          <p:nvPr/>
        </p:nvSpPr>
        <p:spPr bwMode="auto">
          <a:xfrm>
            <a:off x="0" y="120650"/>
            <a:ext cx="8975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pt-BR" sz="2800" b="1">
                <a:solidFill>
                  <a:srgbClr val="800000"/>
                </a:solidFill>
              </a:rPr>
              <a:t>Próximas Implementações</a:t>
            </a:r>
          </a:p>
        </p:txBody>
      </p:sp>
      <p:sp>
        <p:nvSpPr>
          <p:cNvPr id="33795" name="Text Box 26"/>
          <p:cNvSpPr txBox="1">
            <a:spLocks noChangeArrowheads="1"/>
          </p:cNvSpPr>
          <p:nvPr/>
        </p:nvSpPr>
        <p:spPr bwMode="auto">
          <a:xfrm>
            <a:off x="179512" y="1340768"/>
            <a:ext cx="8785225" cy="5509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200" dirty="0" smtClean="0"/>
              <a:t>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Informação de falta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Preenchimento adequado do mapa mensal e boletim, </a:t>
            </a:r>
          </a:p>
          <a:p>
            <a:pPr eaLnBrk="1" hangingPunct="1">
              <a:defRPr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dúvidas de conceituação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Dúvidas no cálculo da sugestão do pedido e responsabilidades no processo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Ajustes de estoque no sistema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Uso do SICLOM Operacional (716 x 644): 89,94%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pt-BR" sz="2200" dirty="0" smtClean="0"/>
          </a:p>
          <a:p>
            <a:pPr eaLnBrk="1" hangingPunct="1">
              <a:defRPr/>
            </a:pPr>
            <a:endParaRPr lang="pt-BR" sz="2200" dirty="0" smtClean="0"/>
          </a:p>
        </p:txBody>
      </p:sp>
      <p:sp>
        <p:nvSpPr>
          <p:cNvPr id="70660" name="Rectangle 25"/>
          <p:cNvSpPr>
            <a:spLocks noChangeArrowheads="1"/>
          </p:cNvSpPr>
          <p:nvPr/>
        </p:nvSpPr>
        <p:spPr bwMode="auto">
          <a:xfrm>
            <a:off x="323850" y="188913"/>
            <a:ext cx="7896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Maiores Dificuldades /Dúvidas 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3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11" name="Rectangle 7"/>
          <p:cNvSpPr>
            <a:spLocks noChangeArrowheads="1"/>
          </p:cNvSpPr>
          <p:nvPr/>
        </p:nvSpPr>
        <p:spPr bwMode="auto">
          <a:xfrm>
            <a:off x="225425" y="1606550"/>
            <a:ext cx="856932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MENU Fale Conosco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E-mails:</a:t>
            </a: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logística@aids.gov.br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B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siclom@aids.gov.br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683" name="Rectangle 8"/>
          <p:cNvSpPr>
            <a:spLocks noChangeArrowheads="1"/>
          </p:cNvSpPr>
          <p:nvPr/>
        </p:nvSpPr>
        <p:spPr bwMode="auto">
          <a:xfrm>
            <a:off x="225425" y="0"/>
            <a:ext cx="5724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28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 o Fale Conosco!</a:t>
            </a:r>
          </a:p>
        </p:txBody>
      </p:sp>
    </p:spTree>
    <p:extLst>
      <p:ext uri="{BB962C8B-B14F-4D97-AF65-F5344CB8AC3E}">
        <p14:creationId xmlns:p14="http://schemas.microsoft.com/office/powerpoint/2010/main" val="2402232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395288" y="1916832"/>
            <a:ext cx="82804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E-mail: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siclom@aids.gov.br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Todo e-mail enviado criará um número de O.S que será encaminhada automaticamente para o e-mail de origem do chamado.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Telefone:</a:t>
            </a: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0800 61 2439 - Ramal 1</a:t>
            </a:r>
          </a:p>
          <a:p>
            <a:pPr algn="ctr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 0800 é uma ligação </a:t>
            </a:r>
          </a:p>
          <a:p>
            <a:pPr algn="ctr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gratuita e pode ser feita a partir de seu celular.</a:t>
            </a:r>
          </a:p>
          <a:p>
            <a:pPr algn="ctr"/>
            <a:endParaRPr lang="pt-BR" b="1" dirty="0"/>
          </a:p>
        </p:txBody>
      </p:sp>
      <p:sp>
        <p:nvSpPr>
          <p:cNvPr id="72707" name="Rectangle 6"/>
          <p:cNvSpPr>
            <a:spLocks noChangeArrowheads="1"/>
          </p:cNvSpPr>
          <p:nvPr/>
        </p:nvSpPr>
        <p:spPr bwMode="auto">
          <a:xfrm>
            <a:off x="0" y="908050"/>
            <a:ext cx="91090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3600" b="1" i="1" dirty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Contatos do SICLOM:</a:t>
            </a:r>
          </a:p>
        </p:txBody>
      </p:sp>
    </p:spTree>
    <p:extLst>
      <p:ext uri="{BB962C8B-B14F-4D97-AF65-F5344CB8AC3E}">
        <p14:creationId xmlns:p14="http://schemas.microsoft.com/office/powerpoint/2010/main" val="285270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Box 13"/>
          <p:cNvSpPr txBox="1">
            <a:spLocks noChangeArrowheads="1"/>
          </p:cNvSpPr>
          <p:nvPr/>
        </p:nvSpPr>
        <p:spPr bwMode="auto">
          <a:xfrm>
            <a:off x="0" y="4652963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358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n-US" sz="2000" b="1" dirty="0" smtClean="0">
                <a:latin typeface="Verdana" pitchFamily="34" charset="0"/>
                <a:ea typeface="ＭＳ Ｐゴシック" pitchFamily="34" charset="-128"/>
              </a:rPr>
              <a:t>Juliana Monteiro da Cruz</a:t>
            </a:r>
          </a:p>
          <a:p>
            <a:pPr lvl="1" algn="ctr" eaLnBrk="1" hangingPunct="1">
              <a:spcAft>
                <a:spcPts val="600"/>
              </a:spcAft>
              <a:defRPr/>
            </a:pPr>
            <a:r>
              <a:rPr lang="en-US" sz="1400" i="1" dirty="0" smtClean="0">
                <a:latin typeface="Verdana" pitchFamily="34" charset="0"/>
                <a:ea typeface="ＭＳ Ｐゴシック" pitchFamily="34" charset="-128"/>
              </a:rPr>
              <a:t>siclom@aids.gov.br</a:t>
            </a:r>
          </a:p>
        </p:txBody>
      </p:sp>
      <p:sp>
        <p:nvSpPr>
          <p:cNvPr id="99331" name="TextBox 10"/>
          <p:cNvSpPr txBox="1">
            <a:spLocks noChangeArrowheads="1"/>
          </p:cNvSpPr>
          <p:nvPr/>
        </p:nvSpPr>
        <p:spPr bwMode="auto">
          <a:xfrm>
            <a:off x="0" y="17002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smtClean="0">
                <a:latin typeface="Verdana" pitchFamily="34" charset="0"/>
                <a:ea typeface="ＭＳ Ｐゴシック" pitchFamily="34" charset="-128"/>
              </a:rPr>
              <a:t>www.aids.gov.br</a:t>
            </a:r>
          </a:p>
        </p:txBody>
      </p:sp>
      <p:sp>
        <p:nvSpPr>
          <p:cNvPr id="99332" name="TextBox 10"/>
          <p:cNvSpPr txBox="1">
            <a:spLocks noChangeArrowheads="1"/>
          </p:cNvSpPr>
          <p:nvPr/>
        </p:nvSpPr>
        <p:spPr bwMode="auto">
          <a:xfrm>
            <a:off x="0" y="2420938"/>
            <a:ext cx="9144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800"/>
              </a:spcAft>
              <a:defRPr/>
            </a:pPr>
            <a:r>
              <a:rPr lang="en-US" sz="3600" b="1" dirty="0" smtClean="0">
                <a:latin typeface="Verdana" pitchFamily="34" charset="0"/>
                <a:ea typeface="ＭＳ Ｐゴシック" pitchFamily="34" charset="-128"/>
              </a:rPr>
              <a:t>https://siclom.aids.gov.br</a:t>
            </a:r>
          </a:p>
          <a:p>
            <a:pPr algn="ctr" eaLnBrk="1" hangingPunct="1">
              <a:defRPr/>
            </a:pPr>
            <a:r>
              <a:rPr lang="en-US" sz="3600" b="1" dirty="0" smtClean="0">
                <a:latin typeface="Verdana" pitchFamily="34" charset="0"/>
                <a:ea typeface="ＭＳ Ｐゴシック" pitchFamily="34" charset="-128"/>
              </a:rPr>
              <a:t>www.aids.gov.br/gerencial</a:t>
            </a:r>
          </a:p>
        </p:txBody>
      </p:sp>
    </p:spTree>
    <p:extLst>
      <p:ext uri="{BB962C8B-B14F-4D97-AF65-F5344CB8AC3E}">
        <p14:creationId xmlns:p14="http://schemas.microsoft.com/office/powerpoint/2010/main" val="29020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633413" y="1951038"/>
            <a:ext cx="80422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solidFill>
                  <a:srgbClr val="800000"/>
                </a:solidFill>
              </a:rPr>
              <a:t>O SICLOM possui três funcionalidades                    e objetivos principais: </a:t>
            </a:r>
          </a:p>
          <a:p>
            <a:pPr algn="just">
              <a:defRPr/>
            </a:pPr>
            <a:endParaRPr lang="pt-BR" sz="3200" dirty="0">
              <a:solidFill>
                <a:srgbClr val="800000"/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3200" dirty="0">
                <a:solidFill>
                  <a:srgbClr val="800000"/>
                </a:solidFill>
              </a:rPr>
              <a:t>cadastramento dos pacientes em tratamento,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sz="3200" dirty="0">
                <a:solidFill>
                  <a:srgbClr val="800000"/>
                </a:solidFill>
              </a:rPr>
              <a:t>controle da dispensação de medicamentos,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3200" dirty="0">
                <a:solidFill>
                  <a:srgbClr val="800000"/>
                </a:solidFill>
              </a:rPr>
              <a:t>controle de estoque dos medicamentos     </a:t>
            </a:r>
            <a:r>
              <a:rPr lang="pt-BR" sz="3200" dirty="0" err="1">
                <a:solidFill>
                  <a:srgbClr val="800000"/>
                </a:solidFill>
              </a:rPr>
              <a:t>anti-retrovirais</a:t>
            </a:r>
            <a:r>
              <a:rPr lang="pt-BR" sz="3200" dirty="0">
                <a:solidFill>
                  <a:srgbClr val="800000"/>
                </a:solidFill>
              </a:rPr>
              <a:t> nas farmácias.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-107950" y="0"/>
            <a:ext cx="9144000" cy="765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4000" b="1" i="1" dirty="0" err="1" smtClean="0">
                <a:solidFill>
                  <a:schemeClr val="bg1"/>
                </a:solidFill>
              </a:rPr>
              <a:t>Siclom</a:t>
            </a:r>
            <a:r>
              <a:rPr lang="pt-BR" sz="4000" b="1" i="1" dirty="0" smtClean="0">
                <a:solidFill>
                  <a:schemeClr val="bg1"/>
                </a:solidFill>
              </a:rPr>
              <a:t> Operacional </a:t>
            </a:r>
          </a:p>
        </p:txBody>
      </p:sp>
      <p:sp>
        <p:nvSpPr>
          <p:cNvPr id="39940" name="Retângulo 1"/>
          <p:cNvSpPr>
            <a:spLocks noChangeArrowheads="1"/>
          </p:cNvSpPr>
          <p:nvPr/>
        </p:nvSpPr>
        <p:spPr bwMode="auto">
          <a:xfrm>
            <a:off x="633412" y="1052513"/>
            <a:ext cx="67468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pt-BR" sz="3200" b="1" dirty="0" err="1" smtClean="0">
                <a:solidFill>
                  <a:srgbClr val="800000"/>
                </a:solidFill>
              </a:rPr>
              <a:t>Descriçao</a:t>
            </a:r>
            <a:r>
              <a:rPr lang="pt-BR" sz="3200" b="1" dirty="0" smtClean="0">
                <a:solidFill>
                  <a:srgbClr val="800000"/>
                </a:solidFill>
              </a:rPr>
              <a:t> Sumária do Escopo</a:t>
            </a:r>
            <a:endParaRPr lang="pt-BR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8"/>
          <p:cNvSpPr txBox="1">
            <a:spLocks noChangeArrowheads="1"/>
          </p:cNvSpPr>
          <p:nvPr/>
        </p:nvSpPr>
        <p:spPr bwMode="auto">
          <a:xfrm>
            <a:off x="611188" y="1341438"/>
            <a:ext cx="8135937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charset="0"/>
              <a:buChar char="•"/>
            </a:pPr>
            <a:r>
              <a:rPr lang="pt-BR" sz="2400" dirty="0">
                <a:solidFill>
                  <a:srgbClr val="800000"/>
                </a:solidFill>
              </a:rPr>
              <a:t>Ser uma Unidade Dispensadora de Medicamentos cadastrada.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</a:pPr>
            <a:r>
              <a:rPr lang="pt-BR" sz="2400" dirty="0">
                <a:solidFill>
                  <a:srgbClr val="800000"/>
                </a:solidFill>
              </a:rPr>
              <a:t> Ter um computador conectado à internet rápida.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</a:pPr>
            <a:r>
              <a:rPr lang="pt-BR" sz="2400" dirty="0">
                <a:solidFill>
                  <a:srgbClr val="800000"/>
                </a:solidFill>
              </a:rPr>
              <a:t>O funcionário autorizado a usar o sistema deverá ter um </a:t>
            </a:r>
            <a:r>
              <a:rPr lang="pt-BR" sz="2400" i="1" dirty="0" err="1">
                <a:solidFill>
                  <a:srgbClr val="800000"/>
                </a:solidFill>
              </a:rPr>
              <a:t>login</a:t>
            </a:r>
            <a:r>
              <a:rPr lang="pt-BR" sz="2400" dirty="0">
                <a:solidFill>
                  <a:srgbClr val="800000"/>
                </a:solidFill>
              </a:rPr>
              <a:t> e senha para acessar o sistema.  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</a:pPr>
            <a:r>
              <a:rPr lang="pt-BR" sz="2400" dirty="0">
                <a:solidFill>
                  <a:srgbClr val="800000"/>
                </a:solidFill>
              </a:rPr>
              <a:t>Esse </a:t>
            </a:r>
            <a:r>
              <a:rPr lang="pt-BR" sz="2400" dirty="0" err="1">
                <a:solidFill>
                  <a:srgbClr val="800000"/>
                </a:solidFill>
              </a:rPr>
              <a:t>login</a:t>
            </a:r>
            <a:r>
              <a:rPr lang="pt-BR" sz="2400" dirty="0">
                <a:solidFill>
                  <a:srgbClr val="800000"/>
                </a:solidFill>
              </a:rPr>
              <a:t> e senha são fornecidos pela logística de medicamento da SES conforme solicitação do usuário mediante o envio do Nome Completo, CPF e nome da UDM</a:t>
            </a:r>
          </a:p>
        </p:txBody>
      </p:sp>
      <p:sp>
        <p:nvSpPr>
          <p:cNvPr id="4096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0" y="-11113"/>
            <a:ext cx="8904288" cy="776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pt-BR" sz="3400" b="1" i="1" dirty="0" smtClean="0">
                <a:solidFill>
                  <a:schemeClr val="bg1"/>
                </a:solidFill>
              </a:rPr>
              <a:t>O que é necessário para usar o sistema?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-11113" y="-34925"/>
            <a:ext cx="8183563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pt-BR" sz="2800" b="1" i="1">
                <a:solidFill>
                  <a:schemeClr val="bg1"/>
                </a:solidFill>
              </a:rPr>
              <a:t>O que é preciso para fazer o cadastro de usuário SUS?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366713" y="869950"/>
            <a:ext cx="7805737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2000">
                <a:solidFill>
                  <a:srgbClr val="800000"/>
                </a:solidFill>
              </a:rPr>
              <a:t>Ter um formulário de cadastramento de usuário SUS com os campos      obrigatórios preenchidos.</a:t>
            </a:r>
          </a:p>
          <a:p>
            <a:pPr eaLnBrk="1" hangingPunct="1"/>
            <a:endParaRPr lang="pt-BR" sz="2000">
              <a:solidFill>
                <a:srgbClr val="800000"/>
              </a:solidFill>
            </a:endParaRPr>
          </a:p>
          <a:p>
            <a:pPr lvl="1" eaLnBrk="1" hangingPunct="1"/>
            <a:r>
              <a:rPr lang="pt-BR" sz="2000" b="1" i="1">
                <a:solidFill>
                  <a:srgbClr val="800000"/>
                </a:solidFill>
              </a:rPr>
              <a:t>Campos Obrigatórios: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Nome do usuário SUS;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Nome da mãe do usuário SUS;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Cidade de nascimento/ UF;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Data de nascimento;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Sexo;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Raça/cor;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Cidade de residência/ UF;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Acompanhamento médico, se público ou privado;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Ação cautelar;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Ano de início do tratamento;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Assinatura do responsável pelo preenchimento;</a:t>
            </a:r>
          </a:p>
          <a:p>
            <a:pPr eaLnBrk="1" hangingPunct="1"/>
            <a:r>
              <a:rPr lang="pt-BR" sz="2000">
                <a:solidFill>
                  <a:srgbClr val="800000"/>
                </a:solidFill>
                <a:sym typeface="Wingdings" pitchFamily="2" charset="2"/>
              </a:rPr>
              <a:t> </a:t>
            </a:r>
            <a:r>
              <a:rPr lang="pt-BR" sz="2000">
                <a:solidFill>
                  <a:srgbClr val="800000"/>
                </a:solidFill>
              </a:rPr>
              <a:t>Assinatura do usuário SUS.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6"/>
          <p:cNvSpPr txBox="1">
            <a:spLocks noChangeArrowheads="1"/>
          </p:cNvSpPr>
          <p:nvPr/>
        </p:nvSpPr>
        <p:spPr bwMode="auto">
          <a:xfrm>
            <a:off x="179388" y="1412875"/>
            <a:ext cx="878522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Aft>
                <a:spcPts val="2400"/>
              </a:spcAft>
              <a:buFont typeface="Arial" charset="0"/>
              <a:buChar char="•"/>
            </a:pPr>
            <a:r>
              <a:rPr lang="pt-BR" sz="2000">
                <a:solidFill>
                  <a:srgbClr val="800000"/>
                </a:solidFill>
              </a:rPr>
              <a:t>Para ser cadastrado, o usuário SUS deverá obrigatoriamente estar portando um documento de identificação oficial que possua foto (carteira de identidade, carteira de trabalho, passaporte, carteira de categoria profissional etc).</a:t>
            </a:r>
          </a:p>
          <a:p>
            <a:pPr eaLnBrk="1" hangingPunct="1">
              <a:spcAft>
                <a:spcPts val="2400"/>
              </a:spcAft>
              <a:buFont typeface="Arial" charset="0"/>
              <a:buChar char="•"/>
            </a:pPr>
            <a:r>
              <a:rPr lang="pt-BR" sz="2000">
                <a:solidFill>
                  <a:srgbClr val="800000"/>
                </a:solidFill>
              </a:rPr>
              <a:t>Os menores de idade devem apresentar o documento de identidade do responsável e a certidão de nascimento do menor. </a:t>
            </a:r>
          </a:p>
          <a:p>
            <a:pPr eaLnBrk="1" hangingPunct="1">
              <a:spcAft>
                <a:spcPts val="2400"/>
              </a:spcAft>
              <a:buFont typeface="Arial" charset="0"/>
              <a:buChar char="•"/>
            </a:pPr>
            <a:r>
              <a:rPr lang="pt-BR" sz="2000">
                <a:solidFill>
                  <a:srgbClr val="800000"/>
                </a:solidFill>
              </a:rPr>
              <a:t>No caso de ser judicialmente incapaz, deverá ser apresentado o documento de identificação do responsável pelo usuário SUS.</a:t>
            </a:r>
          </a:p>
          <a:p>
            <a:pPr eaLnBrk="1" hangingPunct="1">
              <a:spcAft>
                <a:spcPts val="2400"/>
              </a:spcAft>
              <a:buFont typeface="Arial" charset="0"/>
              <a:buChar char="•"/>
            </a:pPr>
            <a:r>
              <a:rPr lang="pt-BR" sz="2000">
                <a:solidFill>
                  <a:srgbClr val="800000"/>
                </a:solidFill>
              </a:rPr>
              <a:t>No caso de estrangeiro, para o cadastro ser efetuado, o usuário SUS deverá portar passaporte com visto de permanência nos país ou carteira de identificação de estrangeiro registrada na Policia Federal e o comprovante de residência.</a:t>
            </a: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-11113" y="-34925"/>
            <a:ext cx="8183563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pt-BR" sz="2800" b="1" i="1">
                <a:solidFill>
                  <a:schemeClr val="bg1"/>
                </a:solidFill>
              </a:rPr>
              <a:t>O que é preciso para fazer o cadastro de usuário SUS?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323850" y="1354138"/>
            <a:ext cx="8351838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24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 O formulário deverá ser arquivado por motivos de segurança da própria Unidade Dispensadora de Medicamentos.</a:t>
            </a:r>
          </a:p>
          <a:p>
            <a:pPr marL="342900" indent="-342900">
              <a:spcAft>
                <a:spcPts val="24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A data do cadastro do usuário SUS no sistema deverá ser preenchida de acordo com a data do formulário de cadastramento.</a:t>
            </a:r>
          </a:p>
          <a:p>
            <a:pPr marL="342900" indent="-342900">
              <a:spcAft>
                <a:spcPts val="24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Somente os usuários que forem iniciar o tratamento com </a:t>
            </a:r>
            <a:r>
              <a:rPr lang="pt-BR" sz="2000" dirty="0" err="1">
                <a:solidFill>
                  <a:srgbClr val="800000"/>
                </a:solidFill>
              </a:rPr>
              <a:t>anti-retrovirais</a:t>
            </a:r>
            <a:r>
              <a:rPr lang="pt-BR" sz="2000" dirty="0">
                <a:solidFill>
                  <a:srgbClr val="800000"/>
                </a:solidFill>
              </a:rPr>
              <a:t> devem ser cadastrados. Todo usuário cadastrado está automaticamente liberado para receber medicamentos. </a:t>
            </a:r>
          </a:p>
          <a:p>
            <a:pPr marL="342900" indent="-342900">
              <a:spcAft>
                <a:spcPts val="24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O local de cadastramento determina o local de retirada dos medicamentos pelo usuário SUS. O usuário não poderá, portanto, retirar medicamentos em outras unidades dispensadoras, a não ser que se faça sua transferência. </a:t>
            </a:r>
          </a:p>
          <a:p>
            <a:pPr>
              <a:defRPr/>
            </a:pPr>
            <a:endParaRPr lang="pt-BR" sz="2000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pt-BR" sz="2000" dirty="0">
              <a:solidFill>
                <a:srgbClr val="800000"/>
              </a:solidFill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-11113" y="-34925"/>
            <a:ext cx="8183563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pt-BR" sz="2800" b="1" i="1">
                <a:solidFill>
                  <a:schemeClr val="bg1"/>
                </a:solidFill>
              </a:rPr>
              <a:t>O que é preciso para fazer o cadastro de usuário SUS?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8424862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2000">
                <a:solidFill>
                  <a:srgbClr val="800000"/>
                </a:solidFill>
              </a:rPr>
              <a:t>ATENÇÃO: Cada usuário SUS pode cadastrar-se em apenas uma unidade de saúde. </a:t>
            </a:r>
          </a:p>
          <a:p>
            <a:pPr eaLnBrk="1" hangingPunct="1"/>
            <a:endParaRPr lang="pt-BR" sz="2000">
              <a:solidFill>
                <a:srgbClr val="800000"/>
              </a:solidFill>
            </a:endParaRPr>
          </a:p>
          <a:p>
            <a:pPr eaLnBrk="1" hangingPunct="1"/>
            <a:r>
              <a:rPr lang="pt-BR" sz="2000">
                <a:solidFill>
                  <a:srgbClr val="800000"/>
                </a:solidFill>
              </a:rPr>
              <a:t>Ele deverá escolher a que for mais conveniente. </a:t>
            </a:r>
          </a:p>
          <a:p>
            <a:pPr eaLnBrk="1" hangingPunct="1"/>
            <a:endParaRPr lang="pt-BR" sz="2000">
              <a:solidFill>
                <a:srgbClr val="800000"/>
              </a:solidFill>
            </a:endParaRPr>
          </a:p>
          <a:p>
            <a:pPr eaLnBrk="1" hangingPunct="1"/>
            <a:r>
              <a:rPr lang="pt-BR" sz="2000">
                <a:solidFill>
                  <a:srgbClr val="800000"/>
                </a:solidFill>
              </a:rPr>
              <a:t>“O CADASTRAMENTO EM MAIS DE UMA UNIDADE SERÁ DETECTADO PELO SISTEMA E PODERÁ RESULTAR NA INTERRUPÇÃO DO FORNECIMENTO DE MEDICAMENTOS”.</a:t>
            </a:r>
          </a:p>
          <a:p>
            <a:pPr eaLnBrk="1" hangingPunct="1">
              <a:spcBef>
                <a:spcPct val="50000"/>
              </a:spcBef>
            </a:pPr>
            <a:endParaRPr lang="pt-BR" sz="2000">
              <a:solidFill>
                <a:srgbClr val="800000"/>
              </a:solidFill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-11113" y="-34925"/>
            <a:ext cx="8183563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pt-BR" sz="2800" b="1" i="1">
                <a:solidFill>
                  <a:schemeClr val="bg1"/>
                </a:solidFill>
              </a:rPr>
              <a:t>O que é preciso para fazer o cadastro de usuário SUS?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07504" y="908720"/>
            <a:ext cx="3672408" cy="2016224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377950"/>
            <a:ext cx="1566863" cy="601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Medicamentos ARV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33625" y="1809750"/>
            <a:ext cx="1079500" cy="4619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Estoque e Consumos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33625" y="1476375"/>
            <a:ext cx="1079500" cy="2159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Dispensação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39975" y="2408238"/>
            <a:ext cx="1079500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Programação Ascendente</a:t>
            </a:r>
          </a:p>
        </p:txBody>
      </p:sp>
      <p:sp>
        <p:nvSpPr>
          <p:cNvPr id="18441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Medicamentos ARV - SICLOM</a:t>
            </a:r>
          </a:p>
        </p:txBody>
      </p:sp>
      <p:sp>
        <p:nvSpPr>
          <p:cNvPr id="9" name="Fluxograma: Processo predefinido 8"/>
          <p:cNvSpPr/>
          <p:nvPr/>
        </p:nvSpPr>
        <p:spPr>
          <a:xfrm>
            <a:off x="5580063" y="1679575"/>
            <a:ext cx="914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3779838" y="1916113"/>
            <a:ext cx="1800225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33625" y="1001713"/>
            <a:ext cx="1079500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Distribuição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563888" y="2780928"/>
            <a:ext cx="5544616" cy="3312368"/>
          </a:xfrm>
          <a:prstGeom prst="roundRect">
            <a:avLst/>
          </a:prstGeom>
          <a:ln w="28575"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17826" y="3199284"/>
            <a:ext cx="5046662" cy="289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Sistema de Controle Logístico de Medicamentos – SICLOM tem como objetivos: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Aprimorar a capacidade de planejamento das aquisições dos medicamentos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Gerenciar a logística dos medicamentos, controlando o estoque e a distribuição dos ARV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Monitorar o tratamento para DST/Aids nas diferentes categorias dos usuários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Permitir avaliar a qualidade da assistência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6"/>
          <p:cNvSpPr txBox="1">
            <a:spLocks noChangeArrowheads="1"/>
          </p:cNvSpPr>
          <p:nvPr/>
        </p:nvSpPr>
        <p:spPr bwMode="auto">
          <a:xfrm>
            <a:off x="285750" y="1916113"/>
            <a:ext cx="856932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Para fazer a transferência de UDM, o usuário SUS deverá ter a certeza que irá, a partir daquele momento, retirar medicamentos somente naquela farmácia para a qual ele está pedindo a sua transferência. 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Todos os usuários SUS cadastrados no banco de dados do Programa Nacional de DST e Aids estão disponíveis para transferência. Se ele já estiver cadastrado em alguma Unidade Dispensadora de Medicamentos ou no SISCEL (Sistema de Controle de Exames Laboratoriais) aparecerá o nome, a filiação, o número do prontuário (se tiver no cadastro), a data de nascimento e a cidade de residência do usuário para a sua identificação.</a:t>
            </a:r>
          </a:p>
        </p:txBody>
      </p:sp>
      <p:sp>
        <p:nvSpPr>
          <p:cNvPr id="46083" name="Rectangle 7"/>
          <p:cNvSpPr>
            <a:spLocks noChangeArrowheads="1"/>
          </p:cNvSpPr>
          <p:nvPr/>
        </p:nvSpPr>
        <p:spPr bwMode="auto">
          <a:xfrm>
            <a:off x="168275" y="144463"/>
            <a:ext cx="836453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000" b="1" i="1">
                <a:solidFill>
                  <a:schemeClr val="bg1"/>
                </a:solidFill>
              </a:rPr>
              <a:t>Como fazer a transferência de usuário SUS </a:t>
            </a:r>
          </a:p>
          <a:p>
            <a:endParaRPr lang="pt-BR" sz="500" b="1" i="1">
              <a:solidFill>
                <a:schemeClr val="bg1"/>
              </a:solidFill>
            </a:endParaRPr>
          </a:p>
          <a:p>
            <a:r>
              <a:rPr lang="pt-BR" sz="3000" b="1" i="1">
                <a:solidFill>
                  <a:srgbClr val="800000"/>
                </a:solidFill>
              </a:rPr>
              <a:t>cadastrado em outra UDM ou no  Sistema de controle de Exames Laboratoriais(SISCEL)?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23850" y="1497013"/>
            <a:ext cx="84963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2400" b="1">
                <a:solidFill>
                  <a:srgbClr val="800000"/>
                </a:solidFill>
              </a:rPr>
              <a:t>Usuários SUS vindo de outra UDM: </a:t>
            </a:r>
          </a:p>
          <a:p>
            <a:pPr eaLnBrk="1" hangingPunct="1"/>
            <a:r>
              <a:rPr lang="pt-BR" sz="2400">
                <a:solidFill>
                  <a:srgbClr val="800000"/>
                </a:solidFill>
              </a:rPr>
              <a:t>São os usuários que já retiram medicamentos em outra UDM, portanto já estão cadastrados no sistema e no momento da transferência o nome dele irá aparecer na opção de cadastro de usuário SUS.</a:t>
            </a: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  <a:p>
            <a:pPr eaLnBrk="1" hangingPunct="1"/>
            <a:r>
              <a:rPr lang="pt-BR" sz="2400" b="1">
                <a:solidFill>
                  <a:srgbClr val="800000"/>
                </a:solidFill>
              </a:rPr>
              <a:t>Usuário SUS cadastrado no SISCEL: </a:t>
            </a:r>
          </a:p>
          <a:p>
            <a:pPr eaLnBrk="1" hangingPunct="1"/>
            <a:r>
              <a:rPr lang="pt-BR" sz="2400">
                <a:solidFill>
                  <a:srgbClr val="800000"/>
                </a:solidFill>
              </a:rPr>
              <a:t>São os usuários SUS cadastrados no Sistema de Controle de Exames Laboratoriais(SISCEL). O SISCEL é o sistema que controla os exames de CD4 e Carga Viral. No momento do cadastro desse usuário no SICLOM, também aparecerá o nome dele na opção de cadastro de usuário SUS identificado como paciente SISCEL.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0" y="292100"/>
            <a:ext cx="9144000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2800" b="1" dirty="0">
                <a:solidFill>
                  <a:schemeClr val="bg1"/>
                </a:solidFill>
              </a:rPr>
              <a:t>Diferença entre as duas modalidades de transferência</a:t>
            </a:r>
          </a:p>
          <a:p>
            <a:pPr>
              <a:defRPr/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pt-BR" sz="2800" b="1" dirty="0">
                <a:solidFill>
                  <a:srgbClr val="800000"/>
                </a:solidFill>
              </a:rPr>
              <a:t>Usuário SUS no SICLOM: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ChangeArrowheads="1"/>
          </p:cNvSpPr>
          <p:nvPr/>
        </p:nvSpPr>
        <p:spPr bwMode="auto">
          <a:xfrm>
            <a:off x="179388" y="9525"/>
            <a:ext cx="8964612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Dispensa para Usuário SUS em trânsito</a:t>
            </a:r>
          </a:p>
        </p:txBody>
      </p:sp>
      <p:sp>
        <p:nvSpPr>
          <p:cNvPr id="48131" name="Rectangle 10"/>
          <p:cNvSpPr>
            <a:spLocks noChangeArrowheads="1"/>
          </p:cNvSpPr>
          <p:nvPr/>
        </p:nvSpPr>
        <p:spPr bwMode="auto">
          <a:xfrm>
            <a:off x="207963" y="1481138"/>
            <a:ext cx="8496300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spcAft>
                <a:spcPts val="2400"/>
              </a:spcAft>
              <a:buFont typeface="Arial" charset="0"/>
              <a:buChar char="•"/>
            </a:pPr>
            <a:r>
              <a:rPr lang="pt-BR" sz="2400">
                <a:solidFill>
                  <a:srgbClr val="800000"/>
                </a:solidFill>
              </a:rPr>
              <a:t>Dispensação em trânsito e aquela realizada a uma distância superior a 100 (cem) km da UDM origem do usuário.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>
                <a:solidFill>
                  <a:srgbClr val="800000"/>
                </a:solidFill>
              </a:rPr>
              <a:t>As dispensações para Usuários SUS em transito deverão estar devidamente identificadas no SICLOM, o qual fornecerá ferramentas para visualização da última retirada de medicamentos do usuário em transito (data, UDM e esquema terapêutico);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1378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pt-BR" sz="2400" smtClean="0">
                <a:solidFill>
                  <a:srgbClr val="800000"/>
                </a:solidFill>
              </a:rPr>
              <a:t>No caso de dispensações para Usuário SUS em trânsito cuja UDM não possua SICLOM, a mesma devera entrar em contato com a UDM de origem, responsável pela dispensação de medicamentos para esse usuário, a fim de conferir os dados do paciente, bem como a data da ultima retirada e o esquema terapêutico. Para que essa comunicação seja efetiva e essencial que as UDM mantenham o registro de seus contatos atualizados na rede do SICLOM.</a:t>
            </a:r>
          </a:p>
          <a:p>
            <a:pPr>
              <a:lnSpc>
                <a:spcPct val="90000"/>
              </a:lnSpc>
            </a:pPr>
            <a:endParaRPr lang="pt-BR" sz="240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400" smtClean="0">
                <a:solidFill>
                  <a:srgbClr val="800000"/>
                </a:solidFill>
              </a:rPr>
              <a:t>As UDM devem dispensar o esquema completo do qual o usuário faz uso, em um quantitativo não superior a 30 dias. </a:t>
            </a:r>
          </a:p>
          <a:p>
            <a:pPr>
              <a:lnSpc>
                <a:spcPct val="90000"/>
              </a:lnSpc>
            </a:pPr>
            <a:endParaRPr lang="pt-BR" sz="2400" smtClean="0">
              <a:solidFill>
                <a:srgbClr val="800000"/>
              </a:solidFill>
            </a:endParaRPr>
          </a:p>
        </p:txBody>
      </p:sp>
      <p:sp>
        <p:nvSpPr>
          <p:cNvPr id="49155" name="Rectangle 8"/>
          <p:cNvSpPr>
            <a:spLocks noChangeArrowheads="1"/>
          </p:cNvSpPr>
          <p:nvPr/>
        </p:nvSpPr>
        <p:spPr bwMode="auto">
          <a:xfrm>
            <a:off x="179388" y="9525"/>
            <a:ext cx="8964612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Dispensa para Usuário SUS em trânsito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341438"/>
            <a:ext cx="8686800" cy="4708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pt-BR" sz="2400" smtClean="0">
                <a:solidFill>
                  <a:srgbClr val="800000"/>
                </a:solidFill>
              </a:rPr>
              <a:t>O número máximo de dispensações em trânsito e de 2 (duas) ao ano para cada UDM, considerando o mesmo paciente;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pt-BR" sz="2400" smtClean="0">
                <a:solidFill>
                  <a:srgbClr val="800000"/>
                </a:solidFill>
              </a:rPr>
              <a:t>A UDM devera proceder a dispensação sempre verificando a disponibilidade do quantitativo em estoque e o processo logístico;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pt-BR" sz="2400" smtClean="0">
                <a:solidFill>
                  <a:srgbClr val="800000"/>
                </a:solidFill>
              </a:rPr>
              <a:t>Estrangeiros não naturalizados e não enquadrados nas condições de “Cadastramento” (seção 7.6.1 do Protocolo de Assistência Farmacêutica) não são considerados usuários em trânsito;</a:t>
            </a:r>
          </a:p>
          <a:p>
            <a:pPr>
              <a:lnSpc>
                <a:spcPct val="80000"/>
              </a:lnSpc>
            </a:pPr>
            <a:r>
              <a:rPr lang="pt-BR" sz="2400" smtClean="0">
                <a:solidFill>
                  <a:srgbClr val="800000"/>
                </a:solidFill>
              </a:rPr>
              <a:t>As UDM situadas em regiões de grande fluxo de Usuários SUS em trânsito deverão prever em estoque um quantitativo de segurança (reserva) no almoxarifado Estadual, para atender ao volume desses usuários.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400" smtClean="0"/>
          </a:p>
        </p:txBody>
      </p:sp>
      <p:sp>
        <p:nvSpPr>
          <p:cNvPr id="50179" name="Rectangle 8"/>
          <p:cNvSpPr>
            <a:spLocks noChangeArrowheads="1"/>
          </p:cNvSpPr>
          <p:nvPr/>
        </p:nvSpPr>
        <p:spPr bwMode="auto">
          <a:xfrm>
            <a:off x="179388" y="9525"/>
            <a:ext cx="8964612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Dispensa para Usuário SUS em trânsito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49788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A  ação cautelar é uma decisão emanada do Poder Judiciário determinando o fornecimento obrigatório dos medicamentos nela discriminados ao usuário que a moveu. As dispensas dos usuários com ação cautelar não gerará o impedimento de consenso.</a:t>
            </a:r>
          </a:p>
          <a:p>
            <a:pPr eaLnBrk="1" hangingPunct="1"/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No formulário de </a:t>
            </a:r>
            <a:r>
              <a:rPr lang="pt-BR" sz="2400" i="1">
                <a:solidFill>
                  <a:srgbClr val="800000"/>
                </a:solidFill>
              </a:rPr>
              <a:t>Cadastramento de Usuário SUS</a:t>
            </a:r>
            <a:r>
              <a:rPr lang="pt-BR" sz="2400">
                <a:solidFill>
                  <a:srgbClr val="800000"/>
                </a:solidFill>
              </a:rPr>
              <a:t> consta o campo da ação cautelar.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0" y="44450"/>
            <a:ext cx="897572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 dirty="0">
                <a:solidFill>
                  <a:schemeClr val="bg1"/>
                </a:solidFill>
              </a:rPr>
              <a:t>Cadastramento de ação cautelar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86"/>
          <p:cNvSpPr txBox="1">
            <a:spLocks noChangeArrowheads="1"/>
          </p:cNvSpPr>
          <p:nvPr/>
        </p:nvSpPr>
        <p:spPr bwMode="auto">
          <a:xfrm>
            <a:off x="250825" y="1403350"/>
            <a:ext cx="8675688" cy="44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O registro de óbito deve ser realizado toda vez que a unidade dispensadora receber a informação de falecimento de algum usuário SUS cadastrado. A informação pode ser proveniente da própria unidade, quando essa for um hospital, de algum parente ou amigo.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Não é exigida, para fins de informação no sistema, a apresentação da certidão de registro óbito.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O nome do responsável pela comunicação, a data da comunicação e a </a:t>
            </a:r>
            <a:r>
              <a:rPr lang="pt-BR" sz="2000" b="1">
                <a:solidFill>
                  <a:srgbClr val="800000"/>
                </a:solidFill>
              </a:rPr>
              <a:t>data</a:t>
            </a:r>
            <a:r>
              <a:rPr lang="pt-BR" sz="2000">
                <a:solidFill>
                  <a:srgbClr val="800000"/>
                </a:solidFill>
              </a:rPr>
              <a:t> do óbito são as informações necessárias para o cadastramento do registro.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000">
                <a:solidFill>
                  <a:srgbClr val="800000"/>
                </a:solidFill>
              </a:rPr>
              <a:t>O registro de óbito no sistema só será possível para os usuários SUS cadastrados na UDM onde retira medicamento, ou seja, o funcionário da farmácia só poderá informar o óbito daqueles que estão cadastrados em sua UDM.</a:t>
            </a:r>
          </a:p>
        </p:txBody>
      </p:sp>
      <p:sp>
        <p:nvSpPr>
          <p:cNvPr id="52227" name="Rectangle 287"/>
          <p:cNvSpPr>
            <a:spLocks noChangeArrowheads="1"/>
          </p:cNvSpPr>
          <p:nvPr/>
        </p:nvSpPr>
        <p:spPr bwMode="auto">
          <a:xfrm>
            <a:off x="-25400" y="0"/>
            <a:ext cx="91694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000" b="1" i="1" dirty="0">
                <a:solidFill>
                  <a:schemeClr val="bg1"/>
                </a:solidFill>
              </a:rPr>
              <a:t>Como fazer um registro de óbito?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484"/>
          <p:cNvSpPr>
            <a:spLocks noChangeArrowheads="1"/>
          </p:cNvSpPr>
          <p:nvPr/>
        </p:nvSpPr>
        <p:spPr bwMode="auto">
          <a:xfrm>
            <a:off x="-36513" y="-50800"/>
            <a:ext cx="8280401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pt-BR" sz="3600" b="1" i="1">
                <a:solidFill>
                  <a:schemeClr val="bg1"/>
                </a:solidFill>
              </a:rPr>
              <a:t>Porque fazer o cadastro prévio do médico?</a:t>
            </a:r>
          </a:p>
        </p:txBody>
      </p:sp>
      <p:sp>
        <p:nvSpPr>
          <p:cNvPr id="53251" name="Text Box 3485"/>
          <p:cNvSpPr txBox="1">
            <a:spLocks noChangeArrowheads="1"/>
          </p:cNvSpPr>
          <p:nvPr/>
        </p:nvSpPr>
        <p:spPr bwMode="auto">
          <a:xfrm>
            <a:off x="250825" y="1989138"/>
            <a:ext cx="8642350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800">
                <a:solidFill>
                  <a:srgbClr val="800000"/>
                </a:solidFill>
              </a:rPr>
              <a:t>O CRM do médico deverá ser cadastrado, pois será utilizado nas dispensas de medicamentos ARVs. </a:t>
            </a:r>
          </a:p>
          <a:p>
            <a:pPr algn="just" eaLnBrk="1" hangingPunct="1"/>
            <a:endParaRPr lang="pt-BR" sz="28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800">
                <a:solidFill>
                  <a:srgbClr val="800000"/>
                </a:solidFill>
              </a:rPr>
              <a:t>Recomenda-se o cadastro de todos os médicos vinculados ao serviço, para facilitar a busca na hora da dispensa.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80645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3600">
                <a:solidFill>
                  <a:srgbClr val="800000"/>
                </a:solidFill>
              </a:rPr>
              <a:t>O estoque é dividido em duas partes: </a:t>
            </a:r>
          </a:p>
          <a:p>
            <a:pPr algn="ctr" eaLnBrk="1" hangingPunct="1"/>
            <a:endParaRPr lang="pt-BR" sz="3600">
              <a:solidFill>
                <a:srgbClr val="800000"/>
              </a:solidFill>
            </a:endParaRPr>
          </a:p>
          <a:p>
            <a:pPr algn="ctr" eaLnBrk="1" hangingPunct="1"/>
            <a:r>
              <a:rPr lang="pt-BR" sz="3600">
                <a:solidFill>
                  <a:srgbClr val="800000"/>
                </a:solidFill>
              </a:rPr>
              <a:t>Entradas e Saídas.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0" y="44450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400" b="1" i="1" dirty="0">
                <a:solidFill>
                  <a:schemeClr val="bg1"/>
                </a:solidFill>
              </a:rPr>
              <a:t>Controle de estoque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79388" y="1055688"/>
            <a:ext cx="8569325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Todas as entradas deverão ser informadas. </a:t>
            </a: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Recebimento</a:t>
            </a:r>
            <a:r>
              <a:rPr lang="pt-BR" sz="2400">
                <a:solidFill>
                  <a:srgbClr val="800000"/>
                </a:solidFill>
              </a:rPr>
              <a:t>: é toda entrada proveniente do almoxarifado do estado/município ou da instância superior de onde vem o medicamento. As entradas por recebimentos deverão ser feitas na PA.</a:t>
            </a:r>
          </a:p>
          <a:p>
            <a:pPr algn="just" eaLnBrk="1" hangingPunct="1"/>
            <a:endParaRPr lang="pt-BR" sz="1200" b="1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Remanejamento</a:t>
            </a:r>
            <a:r>
              <a:rPr lang="pt-BR" sz="2400">
                <a:solidFill>
                  <a:srgbClr val="800000"/>
                </a:solidFill>
              </a:rPr>
              <a:t>: é toda entrada proveniente de outra Unidade Dispensadora de Medicamentos do mesmo estado.</a:t>
            </a:r>
          </a:p>
          <a:p>
            <a:pPr algn="just" eaLnBrk="1" hangingPunct="1"/>
            <a:endParaRPr lang="pt-BR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Maternidade/URE</a:t>
            </a:r>
            <a:r>
              <a:rPr lang="pt-BR" sz="2400">
                <a:solidFill>
                  <a:srgbClr val="800000"/>
                </a:solidFill>
              </a:rPr>
              <a:t>: é todo medicamento devolvido de uma Maternidade/URE vinculada àquela UDM.</a:t>
            </a:r>
            <a:r>
              <a:rPr lang="pt-BR" sz="2400"/>
              <a:t> </a:t>
            </a:r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endParaRPr lang="pt-BR" sz="16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O SICLOM permite a entrada de medicamentos vencidos. 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312738" y="7938"/>
            <a:ext cx="5267325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400" b="1" i="1">
                <a:solidFill>
                  <a:schemeClr val="bg1"/>
                </a:solidFill>
              </a:rPr>
              <a:t>Entradas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07950" y="908050"/>
            <a:ext cx="3671888" cy="2016125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377950"/>
            <a:ext cx="1566863" cy="601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Medicamentos ARV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33625" y="1809750"/>
            <a:ext cx="1079500" cy="4619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Estoque e Consumos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33625" y="1476375"/>
            <a:ext cx="1079500" cy="2159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Dispensação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39975" y="2408238"/>
            <a:ext cx="1079500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Programação Ascendente</a:t>
            </a:r>
          </a:p>
        </p:txBody>
      </p:sp>
      <p:sp>
        <p:nvSpPr>
          <p:cNvPr id="19463" name="CaixaDeTexto 6"/>
          <p:cNvSpPr txBox="1">
            <a:spLocks noChangeArrowheads="1"/>
          </p:cNvSpPr>
          <p:nvPr/>
        </p:nvSpPr>
        <p:spPr bwMode="auto">
          <a:xfrm>
            <a:off x="2339975" y="1017588"/>
            <a:ext cx="1079500" cy="338137"/>
          </a:xfrm>
          <a:prstGeom prst="rect">
            <a:avLst/>
          </a:prstGeom>
          <a:gradFill rotWithShape="1">
            <a:gsLst>
              <a:gs pos="0">
                <a:srgbClr val="7F0000"/>
              </a:gs>
              <a:gs pos="50000">
                <a:srgbClr val="B80000"/>
              </a:gs>
              <a:gs pos="100000">
                <a:srgbClr val="DB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>
                <a:solidFill>
                  <a:schemeClr val="bg1"/>
                </a:solidFill>
                <a:latin typeface="Verdana" pitchFamily="34" charset="0"/>
              </a:rPr>
              <a:t>Rede de Distribuição</a:t>
            </a:r>
          </a:p>
        </p:txBody>
      </p:sp>
      <p:sp>
        <p:nvSpPr>
          <p:cNvPr id="19464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Medicamentos ARV - SICLOM</a:t>
            </a:r>
          </a:p>
        </p:txBody>
      </p:sp>
      <p:sp>
        <p:nvSpPr>
          <p:cNvPr id="9" name="Fluxograma: Processo predefinido 8"/>
          <p:cNvSpPr/>
          <p:nvPr/>
        </p:nvSpPr>
        <p:spPr>
          <a:xfrm>
            <a:off x="5580063" y="1517650"/>
            <a:ext cx="1223962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11" name="Conector de seta reta 10"/>
          <p:cNvCxnSpPr>
            <a:stCxn id="9" idx="1"/>
          </p:cNvCxnSpPr>
          <p:nvPr/>
        </p:nvCxnSpPr>
        <p:spPr>
          <a:xfrm flipH="1">
            <a:off x="3779838" y="1744663"/>
            <a:ext cx="1800225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a 12"/>
          <p:cNvGraphicFramePr/>
          <p:nvPr/>
        </p:nvGraphicFramePr>
        <p:xfrm>
          <a:off x="3779912" y="2809550"/>
          <a:ext cx="4960464" cy="3283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83534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Todas as saídas também devem ser informadas. </a:t>
            </a: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Remanejamento</a:t>
            </a:r>
            <a:r>
              <a:rPr lang="pt-BR" sz="2400">
                <a:solidFill>
                  <a:srgbClr val="800000"/>
                </a:solidFill>
              </a:rPr>
              <a:t>: todos medicamentos que têm saída para outra Unidade Dispensadora de Medicamentos do mesmo estado.;</a:t>
            </a:r>
          </a:p>
          <a:p>
            <a:pPr algn="just" eaLnBrk="1" hangingPunct="1"/>
            <a:endParaRPr lang="pt-BR" sz="2400" b="1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Devolução:</a:t>
            </a:r>
            <a:r>
              <a:rPr lang="pt-BR" sz="2400">
                <a:solidFill>
                  <a:srgbClr val="800000"/>
                </a:solidFill>
              </a:rPr>
              <a:t> todos medicamentos que são devolvidos para a instância superior à UDM, ou seja, para o Almoxarifado estadual/municipal, para a DIR etc.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Maternidade/URE:</a:t>
            </a:r>
            <a:r>
              <a:rPr lang="pt-BR" sz="2000">
                <a:solidFill>
                  <a:srgbClr val="800000"/>
                </a:solidFill>
              </a:rPr>
              <a:t> </a:t>
            </a:r>
            <a:r>
              <a:rPr lang="pt-BR" sz="2400">
                <a:solidFill>
                  <a:srgbClr val="800000"/>
                </a:solidFill>
              </a:rPr>
              <a:t>todo medicamento enviado para uma Maternidade/URE vinculada àquela UDM. </a:t>
            </a: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457200" y="0"/>
            <a:ext cx="52673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400" b="1" i="1">
                <a:solidFill>
                  <a:schemeClr val="bg1"/>
                </a:solidFill>
              </a:rPr>
              <a:t>Saídas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07950" y="1085850"/>
            <a:ext cx="8496300" cy="520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Perdas: </a:t>
            </a:r>
            <a:r>
              <a:rPr lang="pt-BR" sz="2400">
                <a:solidFill>
                  <a:srgbClr val="800000"/>
                </a:solidFill>
              </a:rPr>
              <a:t>Toda perda física do estoque da farmácia deverá ser lançada nessa opção. Os motivos de perdas são: </a:t>
            </a:r>
            <a:r>
              <a:rPr lang="pt-BR" sz="2400" b="1">
                <a:solidFill>
                  <a:srgbClr val="800000"/>
                </a:solidFill>
              </a:rPr>
              <a:t>Furto/roubo</a:t>
            </a:r>
            <a:r>
              <a:rPr lang="pt-BR" sz="2400">
                <a:solidFill>
                  <a:srgbClr val="800000"/>
                </a:solidFill>
              </a:rPr>
              <a:t>, </a:t>
            </a:r>
            <a:r>
              <a:rPr lang="pt-BR" sz="2400" b="1">
                <a:solidFill>
                  <a:srgbClr val="800000"/>
                </a:solidFill>
              </a:rPr>
              <a:t>Quebra</a:t>
            </a:r>
            <a:r>
              <a:rPr lang="pt-BR" sz="2400">
                <a:solidFill>
                  <a:srgbClr val="800000"/>
                </a:solidFill>
              </a:rPr>
              <a:t>, </a:t>
            </a:r>
            <a:r>
              <a:rPr lang="pt-BR" sz="2400" b="1">
                <a:solidFill>
                  <a:srgbClr val="800000"/>
                </a:solidFill>
              </a:rPr>
              <a:t>Validade</a:t>
            </a:r>
            <a:r>
              <a:rPr lang="pt-BR" sz="2400">
                <a:solidFill>
                  <a:srgbClr val="800000"/>
                </a:solidFill>
              </a:rPr>
              <a:t>, </a:t>
            </a:r>
            <a:r>
              <a:rPr lang="pt-BR" sz="2400" b="1">
                <a:solidFill>
                  <a:srgbClr val="800000"/>
                </a:solidFill>
              </a:rPr>
              <a:t>Estocagem inadequada</a:t>
            </a:r>
            <a:r>
              <a:rPr lang="pt-BR" sz="2400">
                <a:solidFill>
                  <a:srgbClr val="800000"/>
                </a:solidFill>
              </a:rPr>
              <a:t> e </a:t>
            </a:r>
            <a:r>
              <a:rPr lang="pt-BR" sz="2400" b="1">
                <a:solidFill>
                  <a:srgbClr val="800000"/>
                </a:solidFill>
              </a:rPr>
              <a:t>outros</a:t>
            </a:r>
            <a:r>
              <a:rPr lang="pt-BR" sz="2400">
                <a:solidFill>
                  <a:srgbClr val="800000"/>
                </a:solidFill>
              </a:rPr>
              <a:t>. Todas as perdas devem ser lançadas com a informação do motivo da ocorrência.</a:t>
            </a:r>
          </a:p>
          <a:p>
            <a:pPr algn="just" eaLnBrk="1" hangingPunct="1"/>
            <a:endParaRPr lang="pt-BR" sz="24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>
                <a:solidFill>
                  <a:srgbClr val="800000"/>
                </a:solidFill>
              </a:rPr>
              <a:t>O sistema não lança a perda automática de medicamento por data de validade, sempre que um medicamento vencer o lançamento nesta categoria de saída deverá ser informado.</a:t>
            </a:r>
          </a:p>
          <a:p>
            <a:pPr algn="just" eaLnBrk="1" hangingPunct="1"/>
            <a:endParaRPr lang="pt-BR" sz="200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400" b="1">
                <a:solidFill>
                  <a:srgbClr val="800000"/>
                </a:solidFill>
              </a:rPr>
              <a:t>Saída para paciente internado</a:t>
            </a:r>
            <a:r>
              <a:rPr lang="pt-BR" sz="2400">
                <a:solidFill>
                  <a:srgbClr val="800000"/>
                </a:solidFill>
              </a:rPr>
              <a:t>: toda saída para paciente internado que não é cadastrado na UDM é feito nessa categoria. Deverá ser informado o setor de destino do medicamento, não importando o nome do usuário SUS que irá utilizar aquele medicamento.</a:t>
            </a:r>
          </a:p>
        </p:txBody>
      </p:sp>
      <p:sp>
        <p:nvSpPr>
          <p:cNvPr id="57347" name="Rectangle 7"/>
          <p:cNvSpPr>
            <a:spLocks noChangeArrowheads="1"/>
          </p:cNvSpPr>
          <p:nvPr/>
        </p:nvSpPr>
        <p:spPr bwMode="auto">
          <a:xfrm>
            <a:off x="457200" y="0"/>
            <a:ext cx="526732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400" b="1" i="1">
                <a:solidFill>
                  <a:schemeClr val="bg1"/>
                </a:solidFill>
              </a:rPr>
              <a:t>Saídas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179388" y="830263"/>
            <a:ext cx="8567737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BR" sz="2300">
                <a:solidFill>
                  <a:srgbClr val="800000"/>
                </a:solidFill>
              </a:rPr>
              <a:t>Quem pode receber ARV pelo SICLOM:</a:t>
            </a:r>
          </a:p>
          <a:p>
            <a:pPr algn="ctr" eaLnBrk="1" hangingPunct="1"/>
            <a:endParaRPr lang="pt-BR" sz="1000">
              <a:solidFill>
                <a:srgbClr val="800000"/>
              </a:solidFill>
            </a:endParaRP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Usuário SUS Adulto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Usuário SUS Criança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Gestante em Pré-natal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Parturiente (AZT injetável para hora do parto)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RN de mãe HIV+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Exposição Ocupacional </a:t>
            </a:r>
          </a:p>
          <a:p>
            <a:pPr algn="just" eaLnBrk="1" hangingPunct="1">
              <a:buFontTx/>
              <a:buChar char="•"/>
            </a:pPr>
            <a:r>
              <a:rPr lang="pt-BR" sz="2300">
                <a:solidFill>
                  <a:srgbClr val="800000"/>
                </a:solidFill>
              </a:rPr>
              <a:t> Exposição não-ocupacional - Exposição Sexual, Casais Sorodiscordantes, Compartilhamento de Seringas e Outros. </a:t>
            </a:r>
          </a:p>
          <a:p>
            <a:pPr algn="just" eaLnBrk="1" hangingPunct="1"/>
            <a:endParaRPr lang="pt-BR" sz="1200">
              <a:solidFill>
                <a:srgbClr val="800000"/>
              </a:solidFill>
            </a:endParaRPr>
          </a:p>
          <a:p>
            <a:pPr eaLnBrk="1" hangingPunct="1"/>
            <a:r>
              <a:rPr lang="pt-BR" sz="2300">
                <a:solidFill>
                  <a:srgbClr val="800000"/>
                </a:solidFill>
              </a:rPr>
              <a:t>IMPORTANTE: Para dispensar medicamento a qualquer categoria de usuário é obrigatória a apresentação do Formulário de Solicitação de Medicamentos e as notificações de Receita e que sejam apresentados com todos os campos correta e adequadamente preenchidos e assinados pelo médico. </a:t>
            </a:r>
          </a:p>
        </p:txBody>
      </p:sp>
      <p:sp>
        <p:nvSpPr>
          <p:cNvPr id="58371" name="Rectangle 7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4000" b="1" i="1" dirty="0">
                <a:solidFill>
                  <a:schemeClr val="bg1"/>
                </a:solidFill>
              </a:rPr>
              <a:t>Dispensação de Medicamentos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ChangeArrowheads="1"/>
          </p:cNvSpPr>
          <p:nvPr/>
        </p:nvSpPr>
        <p:spPr bwMode="auto">
          <a:xfrm>
            <a:off x="323850" y="1001713"/>
            <a:ext cx="856932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800000"/>
                </a:solidFill>
              </a:rPr>
              <a:t>Gestante HIV+:</a:t>
            </a:r>
          </a:p>
          <a:p>
            <a:r>
              <a:rPr lang="pt-BR" sz="2000">
                <a:solidFill>
                  <a:srgbClr val="800000"/>
                </a:solidFill>
              </a:rPr>
              <a:t>A terapia antirretroviral combinada esta indicada para as mulheres grávidas que preencham os critérios para início de tratamento, visando o controle de sua infecção e/ou redução da transmissão vertical do HIV e como profilaxia da transmissão vertical em portadoras do HIV.</a:t>
            </a:r>
          </a:p>
          <a:p>
            <a:endParaRPr lang="pt-BR" sz="2000">
              <a:solidFill>
                <a:srgbClr val="800000"/>
              </a:solidFill>
            </a:endParaRPr>
          </a:p>
          <a:p>
            <a:pPr algn="just"/>
            <a:r>
              <a:rPr lang="pt-BR" sz="2000">
                <a:solidFill>
                  <a:srgbClr val="800000"/>
                </a:solidFill>
              </a:rPr>
              <a:t>Todo medicamento dispensado para categoria </a:t>
            </a:r>
            <a:r>
              <a:rPr lang="pt-BR" sz="2000" i="1">
                <a:solidFill>
                  <a:srgbClr val="800000"/>
                </a:solidFill>
              </a:rPr>
              <a:t>Gestante HIV+</a:t>
            </a:r>
            <a:r>
              <a:rPr lang="pt-BR" sz="2000">
                <a:solidFill>
                  <a:srgbClr val="800000"/>
                </a:solidFill>
              </a:rPr>
              <a:t> pressupõe o preenchimento do formulário de cadastro de usuários SUS e a  existência do cadastro da usuária SUS no sistema.</a:t>
            </a:r>
          </a:p>
          <a:p>
            <a:pPr algn="just"/>
            <a:endParaRPr lang="pt-BR" sz="2000">
              <a:solidFill>
                <a:srgbClr val="800000"/>
              </a:solidFill>
            </a:endParaRPr>
          </a:p>
          <a:p>
            <a:pPr algn="just"/>
            <a:r>
              <a:rPr lang="pt-BR" sz="2000">
                <a:solidFill>
                  <a:srgbClr val="800000"/>
                </a:solidFill>
              </a:rPr>
              <a:t>O fato de finalizar a primeira dispensa para a categoria gestante fará com que o sistema internamente faça a transferência de categoria caso aids para gestante. O inverso também é verdadeiro, ou seja, quando a usuária SUS deixar de ser gestante, vá direto na categoria de dispensa aids e ao finalizar a dispensa, ela voltará a ser um caso aids.</a:t>
            </a:r>
          </a:p>
        </p:txBody>
      </p:sp>
      <p:sp>
        <p:nvSpPr>
          <p:cNvPr id="59395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250825" y="908050"/>
            <a:ext cx="8642350" cy="558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800000"/>
                </a:solidFill>
              </a:rPr>
              <a:t>RN de mãe HIV+</a:t>
            </a:r>
            <a:r>
              <a:rPr lang="pt-BR" sz="2400" dirty="0">
                <a:solidFill>
                  <a:srgbClr val="800000"/>
                </a:solidFill>
              </a:rPr>
              <a:t>:</a:t>
            </a:r>
          </a:p>
          <a:p>
            <a:pPr>
              <a:defRPr/>
            </a:pPr>
            <a:r>
              <a:rPr lang="pt-BR" sz="1900" dirty="0">
                <a:solidFill>
                  <a:srgbClr val="800000"/>
                </a:solidFill>
              </a:rPr>
              <a:t>Recém-nascidos de mulheres infectadas pelo HIV devem receber solução oral de AZT, mesmo que suas mães não tenham recebido antirretrovirais durante a gestação e/ou parto.</a:t>
            </a:r>
          </a:p>
          <a:p>
            <a:pPr>
              <a:defRPr/>
            </a:pPr>
            <a:endParaRPr lang="pt-BR" sz="800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pt-BR" sz="1900" dirty="0">
                <a:solidFill>
                  <a:srgbClr val="800000"/>
                </a:solidFill>
              </a:rPr>
              <a:t>Para o RN, temos que ter bem claro que a dispensa será feita no nome da </a:t>
            </a:r>
            <a:r>
              <a:rPr lang="pt-BR" sz="1900" b="1" dirty="0">
                <a:solidFill>
                  <a:srgbClr val="800000"/>
                </a:solidFill>
              </a:rPr>
              <a:t>mãe dele</a:t>
            </a:r>
            <a:r>
              <a:rPr lang="pt-BR" sz="1900" dirty="0">
                <a:solidFill>
                  <a:srgbClr val="800000"/>
                </a:solidFill>
              </a:rPr>
              <a:t>. No sistema, temos três possibilidades: </a:t>
            </a:r>
          </a:p>
          <a:p>
            <a:pPr marL="228600" indent="-228600" algn="just">
              <a:buFont typeface="+mj-lt"/>
              <a:buAutoNum type="arabicPeriod"/>
              <a:defRPr/>
            </a:pPr>
            <a:endParaRPr lang="pt-BR" sz="1100" dirty="0">
              <a:solidFill>
                <a:srgbClr val="800000"/>
              </a:solidFill>
            </a:endParaRPr>
          </a:p>
          <a:p>
            <a:pPr marL="457200" indent="-457200" algn="just">
              <a:spcAft>
                <a:spcPct val="50000"/>
              </a:spcAft>
              <a:buFont typeface="+mj-lt"/>
              <a:buAutoNum type="arabicPeriod"/>
              <a:defRPr/>
            </a:pPr>
            <a:r>
              <a:rPr lang="pt-BR" sz="1900" dirty="0">
                <a:solidFill>
                  <a:srgbClr val="800000"/>
                </a:solidFill>
              </a:rPr>
              <a:t>a mãe do RN já cadastrada, que é aquela que vem fazendo o pré-natal na UDM; </a:t>
            </a:r>
          </a:p>
          <a:p>
            <a:pPr marL="457200" indent="-457200" algn="just">
              <a:spcAft>
                <a:spcPct val="50000"/>
              </a:spcAft>
              <a:buFont typeface="+mj-lt"/>
              <a:buAutoNum type="arabicPeriod"/>
              <a:defRPr/>
            </a:pPr>
            <a:r>
              <a:rPr lang="pt-BR" sz="1900" dirty="0">
                <a:solidFill>
                  <a:srgbClr val="800000"/>
                </a:solidFill>
              </a:rPr>
              <a:t>a mãe do RN não cadastrada que pode ser a mãe identificada pelo teste rápido (que nesse caso não será cadastrada, pois após o parto ela irá fazer os seus exames confirmatórios e mesmo confirmando ela precisará fazer CD4 e carga viral para avaliação de inicio de TARV ou não) e; </a:t>
            </a:r>
          </a:p>
          <a:p>
            <a:pPr marL="457200" indent="-457200" algn="just">
              <a:spcAft>
                <a:spcPct val="50000"/>
              </a:spcAft>
              <a:buFont typeface="+mj-lt"/>
              <a:buAutoNum type="arabicPeriod"/>
              <a:defRPr/>
            </a:pPr>
            <a:r>
              <a:rPr lang="pt-BR" sz="1900" dirty="0">
                <a:solidFill>
                  <a:srgbClr val="800000"/>
                </a:solidFill>
              </a:rPr>
              <a:t>a mãe do RN cadastrada </a:t>
            </a:r>
            <a:r>
              <a:rPr lang="pt-BR" sz="1900" b="1" dirty="0">
                <a:solidFill>
                  <a:srgbClr val="800000"/>
                </a:solidFill>
              </a:rPr>
              <a:t>em outra UDM</a:t>
            </a:r>
            <a:r>
              <a:rPr lang="pt-BR" sz="1900" dirty="0">
                <a:solidFill>
                  <a:srgbClr val="800000"/>
                </a:solidFill>
              </a:rPr>
              <a:t>. </a:t>
            </a:r>
          </a:p>
          <a:p>
            <a:pPr algn="just">
              <a:defRPr/>
            </a:pPr>
            <a:r>
              <a:rPr lang="pt-BR" sz="1900" b="1" dirty="0">
                <a:solidFill>
                  <a:srgbClr val="800000"/>
                </a:solidFill>
              </a:rPr>
              <a:t>LEMBRETE:</a:t>
            </a:r>
            <a:r>
              <a:rPr lang="pt-BR" sz="1900" dirty="0">
                <a:solidFill>
                  <a:srgbClr val="800000"/>
                </a:solidFill>
              </a:rPr>
              <a:t> Nos dois últimos casos, mãe de RN de teste rápido e mãe de RN cadastrada em outra UDM, NÃO criar um novo Cadastro de Usuário SUS e NÃO fazer a transferência. O sistema possibilita nessa categoria a dispensa sem o cadastro prévio da mãe do RN.</a:t>
            </a:r>
          </a:p>
        </p:txBody>
      </p:sp>
      <p:sp>
        <p:nvSpPr>
          <p:cNvPr id="60419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ChangeArrowheads="1"/>
          </p:cNvSpPr>
          <p:nvPr/>
        </p:nvSpPr>
        <p:spPr bwMode="auto">
          <a:xfrm>
            <a:off x="215900" y="981075"/>
            <a:ext cx="882015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000" b="1">
                <a:solidFill>
                  <a:srgbClr val="800000"/>
                </a:solidFill>
              </a:rPr>
              <a:t>Parturiente: </a:t>
            </a:r>
          </a:p>
          <a:p>
            <a:r>
              <a:rPr lang="pt-BR" sz="1900">
                <a:solidFill>
                  <a:srgbClr val="800000"/>
                </a:solidFill>
              </a:rPr>
              <a:t>Indicado para as mulheres grávidas na hora do parto para profilaxia da transmissão vertical do HIV.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pPr algn="just">
              <a:spcAft>
                <a:spcPct val="50000"/>
              </a:spcAft>
            </a:pPr>
            <a:r>
              <a:rPr lang="pt-BR" sz="1900">
                <a:solidFill>
                  <a:srgbClr val="800000"/>
                </a:solidFill>
              </a:rPr>
              <a:t>No sistema temos três possibilidades: </a:t>
            </a:r>
          </a:p>
          <a:p>
            <a:pPr algn="just"/>
            <a:r>
              <a:rPr lang="pt-BR" sz="1900">
                <a:solidFill>
                  <a:srgbClr val="800000"/>
                </a:solidFill>
              </a:rPr>
              <a:t>1) a parturiente já cadastrada, que é aquela que vem fazendo o pré-natal na UDM;</a:t>
            </a:r>
          </a:p>
          <a:p>
            <a:pPr algn="just">
              <a:spcAft>
                <a:spcPct val="50000"/>
              </a:spcAft>
            </a:pPr>
            <a:r>
              <a:rPr lang="pt-BR" sz="1900">
                <a:solidFill>
                  <a:srgbClr val="800000"/>
                </a:solidFill>
              </a:rPr>
              <a:t>2) a parturiente não cadastrada que pode ser a parturiente de teste rápido (que nesse caso não será cadastrada, pois após o parto ela irá fazer os seus exames confirmatórios e mesmo confirmando ela precisará fazer CD4 e carga viral para avaliação de inicio de TARV ou não) e </a:t>
            </a:r>
          </a:p>
          <a:p>
            <a:pPr algn="just">
              <a:spcAft>
                <a:spcPct val="50000"/>
              </a:spcAft>
            </a:pPr>
            <a:r>
              <a:rPr lang="pt-BR" sz="1900">
                <a:solidFill>
                  <a:srgbClr val="800000"/>
                </a:solidFill>
              </a:rPr>
              <a:t>3) a parturiente cadastrada em outra UDM. </a:t>
            </a:r>
          </a:p>
          <a:p>
            <a:pPr algn="just">
              <a:spcAft>
                <a:spcPct val="50000"/>
              </a:spcAft>
            </a:pPr>
            <a:r>
              <a:rPr lang="pt-BR" sz="1900" b="1">
                <a:solidFill>
                  <a:srgbClr val="800000"/>
                </a:solidFill>
              </a:rPr>
              <a:t>LEMBRETE</a:t>
            </a:r>
            <a:r>
              <a:rPr lang="pt-BR" sz="1900">
                <a:solidFill>
                  <a:srgbClr val="800000"/>
                </a:solidFill>
              </a:rPr>
              <a:t>: Nos dois casos, parturiente de teste rápido e parturiente cadastrada em outra UDM, NÃO criar um novo Cadastro de Usuário SUS e NÃO fazer a transferência. O sistema possibilita nessa categoria a dispensa sem o cadastro prévio da parturiente.</a:t>
            </a:r>
          </a:p>
        </p:txBody>
      </p:sp>
      <p:sp>
        <p:nvSpPr>
          <p:cNvPr id="61443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323850" y="1125538"/>
            <a:ext cx="835342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800000"/>
                </a:solidFill>
              </a:rPr>
              <a:t>Exposição Ocupacional: </a:t>
            </a:r>
          </a:p>
          <a:p>
            <a:pPr algn="just"/>
            <a:endParaRPr lang="pt-BR" sz="2400" b="1">
              <a:solidFill>
                <a:srgbClr val="800000"/>
              </a:solidFill>
            </a:endParaRPr>
          </a:p>
          <a:p>
            <a:r>
              <a:rPr lang="pt-BR" sz="1900">
                <a:solidFill>
                  <a:srgbClr val="800000"/>
                </a:solidFill>
              </a:rPr>
              <a:t>A exposição ocupacional ao HIV deve ser tratada como urgência</a:t>
            </a:r>
          </a:p>
          <a:p>
            <a:r>
              <a:rPr lang="pt-BR" sz="1900">
                <a:solidFill>
                  <a:srgbClr val="800000"/>
                </a:solidFill>
              </a:rPr>
              <a:t>medica, uma vez que a quimioprofilaxia deve ser iniciada o mais breve possível, preferencialmente nas primeiras horas após o acidente e no máximo em ate 72 horas</a:t>
            </a:r>
          </a:p>
          <a:p>
            <a:pPr algn="just"/>
            <a:endParaRPr lang="pt-BR" sz="1900">
              <a:solidFill>
                <a:srgbClr val="800000"/>
              </a:solidFill>
            </a:endParaRPr>
          </a:p>
          <a:p>
            <a:pPr algn="just"/>
            <a:r>
              <a:rPr lang="pt-BR" sz="1900">
                <a:solidFill>
                  <a:srgbClr val="800000"/>
                </a:solidFill>
              </a:rPr>
              <a:t>no caso da exposição ocupacional o usuário exposto NUNCA será cadastrado, somente será feita a dispensa dos ARV pelo sistema.</a:t>
            </a:r>
          </a:p>
          <a:p>
            <a:pPr algn="just"/>
            <a:endParaRPr lang="pt-BR" sz="2000">
              <a:solidFill>
                <a:srgbClr val="800000"/>
              </a:solidFill>
            </a:endParaRPr>
          </a:p>
        </p:txBody>
      </p:sp>
      <p:sp>
        <p:nvSpPr>
          <p:cNvPr id="62467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284538"/>
            <a:ext cx="8435975" cy="492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Tx/>
              <a:buNone/>
            </a:pPr>
            <a:endParaRPr lang="pt-BR" sz="2400" smtClean="0">
              <a:solidFill>
                <a:srgbClr val="800000"/>
              </a:solidFill>
            </a:endParaRPr>
          </a:p>
          <a:p>
            <a:pPr marL="533400" indent="-533400"/>
            <a:endParaRPr lang="pt-BR" sz="2400" b="1" smtClean="0">
              <a:solidFill>
                <a:srgbClr val="800000"/>
              </a:solidFill>
            </a:endParaRPr>
          </a:p>
          <a:p>
            <a:pPr marL="533400" indent="-533400"/>
            <a:endParaRPr lang="pt-BR" smtClean="0"/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323850" y="981075"/>
            <a:ext cx="8640763" cy="522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400" b="1">
                <a:solidFill>
                  <a:srgbClr val="800000"/>
                </a:solidFill>
              </a:rPr>
              <a:t>Exposição Não Ocupacional:</a:t>
            </a:r>
            <a:r>
              <a:rPr lang="pt-BR" sz="2400">
                <a:solidFill>
                  <a:srgbClr val="800000"/>
                </a:solidFill>
              </a:rPr>
              <a:t> 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r>
              <a:rPr lang="pt-BR" sz="1900">
                <a:solidFill>
                  <a:srgbClr val="800000"/>
                </a:solidFill>
              </a:rPr>
              <a:t>Considerando-se a exposição a material biológico, com risco de  transmissão do HIV, em populações com maior vulnerabilidade, como, por exemplo, populações institucionalizadas e confinadas, a quimioprofilaxia deve ser individualizada conforme avaliação do profissional e equipe multidisciplinar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pPr>
              <a:spcBef>
                <a:spcPct val="20000"/>
              </a:spcBef>
            </a:pPr>
            <a:r>
              <a:rPr lang="pt-BR" sz="1900">
                <a:solidFill>
                  <a:srgbClr val="800000"/>
                </a:solidFill>
              </a:rPr>
              <a:t>No caso de outros tipos de exposição o usuário exposto NUNCA será cadastrado, somente será feita à dispensa dos ARV pelo sistema. 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r>
              <a:rPr lang="pt-BR" sz="1900">
                <a:solidFill>
                  <a:srgbClr val="800000"/>
                </a:solidFill>
              </a:rPr>
              <a:t>Os tipos de exposição não ocupacional no SICLOM são:</a:t>
            </a:r>
          </a:p>
          <a:p>
            <a:pPr>
              <a:buFontTx/>
              <a:buChar char="•"/>
            </a:pPr>
            <a:r>
              <a:rPr lang="pt-BR" sz="1900">
                <a:solidFill>
                  <a:srgbClr val="800000"/>
                </a:solidFill>
              </a:rPr>
              <a:t>  Exposição Sexual;</a:t>
            </a:r>
          </a:p>
          <a:p>
            <a:pPr>
              <a:buFontTx/>
              <a:buChar char="•"/>
            </a:pPr>
            <a:r>
              <a:rPr lang="pt-BR" sz="1900">
                <a:solidFill>
                  <a:srgbClr val="800000"/>
                </a:solidFill>
              </a:rPr>
              <a:t>  Casais Sorodiscordantes; </a:t>
            </a:r>
          </a:p>
          <a:p>
            <a:pPr>
              <a:buFontTx/>
              <a:buChar char="•"/>
            </a:pPr>
            <a:r>
              <a:rPr lang="pt-BR" sz="1900">
                <a:solidFill>
                  <a:srgbClr val="800000"/>
                </a:solidFill>
              </a:rPr>
              <a:t>  Compartilhamento de Seringas;</a:t>
            </a:r>
          </a:p>
          <a:p>
            <a:pPr>
              <a:buFontTx/>
              <a:buChar char="•"/>
            </a:pPr>
            <a:r>
              <a:rPr lang="pt-BR" sz="1900">
                <a:solidFill>
                  <a:srgbClr val="800000"/>
                </a:solidFill>
              </a:rPr>
              <a:t>  Outros. </a:t>
            </a:r>
          </a:p>
          <a:p>
            <a:pPr>
              <a:spcBef>
                <a:spcPct val="20000"/>
              </a:spcBef>
            </a:pPr>
            <a:endParaRPr lang="pt-BR">
              <a:solidFill>
                <a:srgbClr val="800000"/>
              </a:solidFill>
            </a:endParaRPr>
          </a:p>
          <a:p>
            <a:endParaRPr lang="pt-BR">
              <a:solidFill>
                <a:srgbClr val="800000"/>
              </a:solidFill>
            </a:endParaRPr>
          </a:p>
        </p:txBody>
      </p:sp>
      <p:sp>
        <p:nvSpPr>
          <p:cNvPr id="63492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3" name="Rectangle 7"/>
          <p:cNvSpPr>
            <a:spLocks noChangeArrowheads="1"/>
          </p:cNvSpPr>
          <p:nvPr/>
        </p:nvSpPr>
        <p:spPr bwMode="auto">
          <a:xfrm>
            <a:off x="395288" y="1341438"/>
            <a:ext cx="8353425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400" b="1">
                <a:solidFill>
                  <a:srgbClr val="800000"/>
                </a:solidFill>
              </a:rPr>
              <a:t>AIDS:</a:t>
            </a:r>
            <a:r>
              <a:rPr lang="pt-BR" sz="2400">
                <a:solidFill>
                  <a:srgbClr val="800000"/>
                </a:solidFill>
              </a:rPr>
              <a:t> </a:t>
            </a:r>
          </a:p>
          <a:p>
            <a:pPr algn="just"/>
            <a:endParaRPr lang="pt-BR" sz="2400">
              <a:solidFill>
                <a:srgbClr val="800000"/>
              </a:solidFill>
            </a:endParaRPr>
          </a:p>
          <a:p>
            <a:r>
              <a:rPr lang="pt-BR" sz="1900">
                <a:solidFill>
                  <a:srgbClr val="800000"/>
                </a:solidFill>
              </a:rPr>
              <a:t>A terapia ARV está indicada para todos os usuários que apresentem deficiência imunológica grave ou sintomatologia, alem de situações especiais, conforme recomendações para TARV definidas pelo Ministério da Saúde. 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r>
              <a:rPr lang="pt-BR" sz="1900">
                <a:solidFill>
                  <a:srgbClr val="800000"/>
                </a:solidFill>
              </a:rPr>
              <a:t>Nessa categoria são contemplados os usuários SUS Adultos e Crianças.</a:t>
            </a:r>
          </a:p>
          <a:p>
            <a:endParaRPr lang="pt-BR" sz="1900">
              <a:solidFill>
                <a:srgbClr val="800000"/>
              </a:solidFill>
            </a:endParaRPr>
          </a:p>
          <a:p>
            <a:pPr algn="just"/>
            <a:r>
              <a:rPr lang="pt-BR" sz="1900">
                <a:solidFill>
                  <a:srgbClr val="800000"/>
                </a:solidFill>
              </a:rPr>
              <a:t>Todo medicamento dispensado para categoria AIDS pressupõe a existência do cadastramento do usuário SUS.</a:t>
            </a:r>
          </a:p>
        </p:txBody>
      </p:sp>
      <p:sp>
        <p:nvSpPr>
          <p:cNvPr id="64515" name="Rectangle 7"/>
          <p:cNvSpPr>
            <a:spLocks noChangeArrowheads="1"/>
          </p:cNvSpPr>
          <p:nvPr/>
        </p:nvSpPr>
        <p:spPr bwMode="auto">
          <a:xfrm>
            <a:off x="323850" y="-100013"/>
            <a:ext cx="8820150" cy="93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600" b="1" i="1">
                <a:solidFill>
                  <a:schemeClr val="bg1"/>
                </a:solidFill>
              </a:rPr>
              <a:t>Descrição das categorias de dispensa: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7" name="Rectangle 7"/>
          <p:cNvSpPr>
            <a:spLocks noChangeArrowheads="1"/>
          </p:cNvSpPr>
          <p:nvPr/>
        </p:nvSpPr>
        <p:spPr bwMode="auto">
          <a:xfrm>
            <a:off x="63500" y="1412875"/>
            <a:ext cx="8901113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endParaRPr lang="pt-BR" sz="1050" b="1" dirty="0">
              <a:solidFill>
                <a:srgbClr val="800000"/>
              </a:solidFill>
            </a:endParaRPr>
          </a:p>
          <a:p>
            <a:pPr algn="just">
              <a:defRPr/>
            </a:pPr>
            <a:r>
              <a:rPr lang="pt-BR" b="1" dirty="0">
                <a:solidFill>
                  <a:srgbClr val="800000"/>
                </a:solidFill>
              </a:rPr>
              <a:t>Posse do usuário SUS: </a:t>
            </a:r>
          </a:p>
          <a:p>
            <a:pPr algn="just">
              <a:defRPr/>
            </a:pPr>
            <a:r>
              <a:rPr lang="pt-BR" dirty="0">
                <a:solidFill>
                  <a:srgbClr val="800000"/>
                </a:solidFill>
              </a:rPr>
              <a:t>o medicamento informado na posse do </a:t>
            </a:r>
            <a:r>
              <a:rPr lang="pt-BR" b="1" dirty="0">
                <a:solidFill>
                  <a:srgbClr val="800000"/>
                </a:solidFill>
              </a:rPr>
              <a:t>usuário SUS não será</a:t>
            </a:r>
            <a:r>
              <a:rPr lang="pt-BR" dirty="0">
                <a:solidFill>
                  <a:srgbClr val="800000"/>
                </a:solidFill>
              </a:rPr>
              <a:t> debitado do estoque da UDM. Todo medicamento que não sair do estoque da farmácia deverá ser informado na coluna</a:t>
            </a:r>
            <a:r>
              <a:rPr lang="pt-BR" b="1" dirty="0">
                <a:solidFill>
                  <a:srgbClr val="800000"/>
                </a:solidFill>
              </a:rPr>
              <a:t> posse do</a:t>
            </a:r>
            <a:r>
              <a:rPr lang="pt-BR" dirty="0">
                <a:solidFill>
                  <a:srgbClr val="800000"/>
                </a:solidFill>
              </a:rPr>
              <a:t> </a:t>
            </a:r>
            <a:r>
              <a:rPr lang="pt-BR" b="1" dirty="0">
                <a:solidFill>
                  <a:srgbClr val="800000"/>
                </a:solidFill>
              </a:rPr>
              <a:t>usuário SUS.</a:t>
            </a:r>
            <a:r>
              <a:rPr lang="pt-BR" dirty="0">
                <a:solidFill>
                  <a:srgbClr val="800000"/>
                </a:solidFill>
              </a:rPr>
              <a:t> </a:t>
            </a:r>
          </a:p>
          <a:p>
            <a:pPr algn="just">
              <a:defRPr/>
            </a:pPr>
            <a:endParaRPr lang="pt-BR" sz="1050" b="1" dirty="0">
              <a:solidFill>
                <a:srgbClr val="800000"/>
              </a:solidFill>
            </a:endParaRPr>
          </a:p>
          <a:p>
            <a:pPr algn="just">
              <a:defRPr/>
            </a:pPr>
            <a:r>
              <a:rPr lang="pt-BR" b="1" dirty="0">
                <a:solidFill>
                  <a:srgbClr val="800000"/>
                </a:solidFill>
              </a:rPr>
              <a:t>Posse do Dispensador</a:t>
            </a:r>
            <a:r>
              <a:rPr lang="pt-BR" dirty="0">
                <a:solidFill>
                  <a:srgbClr val="800000"/>
                </a:solidFill>
              </a:rPr>
              <a:t>: </a:t>
            </a:r>
          </a:p>
          <a:p>
            <a:pPr algn="just">
              <a:defRPr/>
            </a:pPr>
            <a:r>
              <a:rPr lang="pt-BR" dirty="0">
                <a:solidFill>
                  <a:srgbClr val="800000"/>
                </a:solidFill>
              </a:rPr>
              <a:t>o medicamento informado na posse do dispensador </a:t>
            </a:r>
            <a:r>
              <a:rPr lang="pt-BR" b="1" dirty="0">
                <a:solidFill>
                  <a:srgbClr val="800000"/>
                </a:solidFill>
              </a:rPr>
              <a:t>será</a:t>
            </a:r>
            <a:r>
              <a:rPr lang="pt-BR" dirty="0">
                <a:solidFill>
                  <a:srgbClr val="800000"/>
                </a:solidFill>
              </a:rPr>
              <a:t> debitado do estoque da UDM. Todo medicamento que sair do estoque da farmácia deverá ser informado na coluna</a:t>
            </a:r>
            <a:r>
              <a:rPr lang="pt-BR" b="1" dirty="0">
                <a:solidFill>
                  <a:srgbClr val="800000"/>
                </a:solidFill>
              </a:rPr>
              <a:t> posse do dispensador </a:t>
            </a:r>
            <a:endParaRPr lang="pt-BR" dirty="0">
              <a:solidFill>
                <a:srgbClr val="800000"/>
              </a:solidFill>
            </a:endParaRPr>
          </a:p>
          <a:p>
            <a:pPr algn="just">
              <a:defRPr/>
            </a:pPr>
            <a:endParaRPr lang="pt-BR" sz="1050" b="1" dirty="0">
              <a:solidFill>
                <a:srgbClr val="800000"/>
              </a:solidFill>
            </a:endParaRPr>
          </a:p>
          <a:p>
            <a:pPr algn="just">
              <a:defRPr/>
            </a:pPr>
            <a:r>
              <a:rPr lang="pt-BR" dirty="0">
                <a:solidFill>
                  <a:srgbClr val="800000"/>
                </a:solidFill>
              </a:rPr>
              <a:t>Quando o usuário SUS possuir parte de um determinado medicamento, a dose diária deverá ser dividida proporcionalmente entre a </a:t>
            </a:r>
            <a:r>
              <a:rPr lang="pt-BR" b="1" dirty="0">
                <a:solidFill>
                  <a:srgbClr val="800000"/>
                </a:solidFill>
              </a:rPr>
              <a:t>posse do dispensador </a:t>
            </a:r>
            <a:r>
              <a:rPr lang="pt-BR" dirty="0">
                <a:solidFill>
                  <a:srgbClr val="800000"/>
                </a:solidFill>
              </a:rPr>
              <a:t>e a </a:t>
            </a:r>
            <a:r>
              <a:rPr lang="pt-BR" b="1" dirty="0">
                <a:solidFill>
                  <a:srgbClr val="800000"/>
                </a:solidFill>
              </a:rPr>
              <a:t>posse do usuário SUS</a:t>
            </a:r>
            <a:r>
              <a:rPr lang="pt-BR" dirty="0">
                <a:solidFill>
                  <a:srgbClr val="800000"/>
                </a:solidFill>
              </a:rPr>
              <a:t> para não alterar o seu esquema</a:t>
            </a:r>
          </a:p>
          <a:p>
            <a:pPr algn="just">
              <a:defRPr/>
            </a:pPr>
            <a:r>
              <a:rPr lang="pt-BR" b="1" dirty="0">
                <a:solidFill>
                  <a:srgbClr val="800000"/>
                </a:solidFill>
              </a:rPr>
              <a:t>Falta:</a:t>
            </a:r>
          </a:p>
          <a:p>
            <a:pPr algn="just">
              <a:defRPr/>
            </a:pPr>
            <a:r>
              <a:rPr lang="pt-BR" dirty="0">
                <a:solidFill>
                  <a:srgbClr val="800000"/>
                </a:solidFill>
              </a:rPr>
              <a:t>Quando não há o medicamento para ser entregue ao usuário SUS. A falta de um medicamento deverá ser somente informada quando não há aquele item no estoque físico da farmácia. </a:t>
            </a:r>
          </a:p>
          <a:p>
            <a:pPr algn="just">
              <a:defRPr/>
            </a:pPr>
            <a:endParaRPr lang="pt-BR" dirty="0">
              <a:solidFill>
                <a:srgbClr val="800000"/>
              </a:solidFill>
            </a:endParaRPr>
          </a:p>
        </p:txBody>
      </p:sp>
      <p:sp>
        <p:nvSpPr>
          <p:cNvPr id="65539" name="Rectangle 8"/>
          <p:cNvSpPr>
            <a:spLocks noChangeArrowheads="1"/>
          </p:cNvSpPr>
          <p:nvPr/>
        </p:nvSpPr>
        <p:spPr bwMode="auto">
          <a:xfrm>
            <a:off x="29940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b="1" i="1"/>
          </a:p>
        </p:txBody>
      </p:sp>
      <p:sp>
        <p:nvSpPr>
          <p:cNvPr id="65540" name="Rectangle 9"/>
          <p:cNvSpPr>
            <a:spLocks noChangeArrowheads="1"/>
          </p:cNvSpPr>
          <p:nvPr/>
        </p:nvSpPr>
        <p:spPr bwMode="auto">
          <a:xfrm>
            <a:off x="0" y="-7938"/>
            <a:ext cx="914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3200" b="1" i="1" dirty="0">
                <a:solidFill>
                  <a:schemeClr val="bg1"/>
                </a:solidFill>
              </a:rPr>
              <a:t>O que é posse de estoque?</a:t>
            </a:r>
          </a:p>
        </p:txBody>
      </p:sp>
      <p:sp>
        <p:nvSpPr>
          <p:cNvPr id="65541" name="Retângulo 1"/>
          <p:cNvSpPr>
            <a:spLocks noChangeArrowheads="1"/>
          </p:cNvSpPr>
          <p:nvPr/>
        </p:nvSpPr>
        <p:spPr bwMode="auto">
          <a:xfrm>
            <a:off x="34925" y="908050"/>
            <a:ext cx="7850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Aft>
                <a:spcPts val="850"/>
              </a:spcAft>
            </a:pPr>
            <a:r>
              <a:rPr lang="pt-BR">
                <a:solidFill>
                  <a:srgbClr val="800000"/>
                </a:solidFill>
              </a:rPr>
              <a:t>Posse de estoque é uma opção que existe nas categorias de dispensação de Aids e Gestante. São dois tipos de posse: do </a:t>
            </a:r>
            <a:r>
              <a:rPr lang="pt-BR" b="1">
                <a:solidFill>
                  <a:srgbClr val="800000"/>
                </a:solidFill>
              </a:rPr>
              <a:t>usuário SUS</a:t>
            </a:r>
            <a:r>
              <a:rPr lang="pt-BR">
                <a:solidFill>
                  <a:srgbClr val="800000"/>
                </a:solidFill>
              </a:rPr>
              <a:t> e do </a:t>
            </a:r>
            <a:r>
              <a:rPr lang="pt-BR" b="1">
                <a:solidFill>
                  <a:srgbClr val="800000"/>
                </a:solidFill>
              </a:rPr>
              <a:t>Dispensador.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07950" y="908050"/>
            <a:ext cx="3671888" cy="201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377950"/>
            <a:ext cx="1566863" cy="601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Medicamentos ARV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33625" y="1809750"/>
            <a:ext cx="1079500" cy="4619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Estoque e Consumos</a:t>
            </a:r>
          </a:p>
        </p:txBody>
      </p:sp>
      <p:sp>
        <p:nvSpPr>
          <p:cNvPr id="20485" name="CaixaDeTexto 4"/>
          <p:cNvSpPr txBox="1">
            <a:spLocks noChangeArrowheads="1"/>
          </p:cNvSpPr>
          <p:nvPr/>
        </p:nvSpPr>
        <p:spPr bwMode="auto">
          <a:xfrm>
            <a:off x="2333625" y="1476375"/>
            <a:ext cx="1079500" cy="215900"/>
          </a:xfrm>
          <a:prstGeom prst="rect">
            <a:avLst/>
          </a:prstGeom>
          <a:gradFill rotWithShape="1">
            <a:gsLst>
              <a:gs pos="0">
                <a:srgbClr val="7F0000"/>
              </a:gs>
              <a:gs pos="50000">
                <a:srgbClr val="B80000"/>
              </a:gs>
              <a:gs pos="100000">
                <a:srgbClr val="DB00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>
                <a:solidFill>
                  <a:schemeClr val="bg1"/>
                </a:solidFill>
                <a:latin typeface="Verdana" pitchFamily="34" charset="0"/>
              </a:rPr>
              <a:t>Dispensação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39975" y="2408238"/>
            <a:ext cx="1079500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Programação Ascendente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Dispensação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 - SICLOM</a:t>
            </a:r>
          </a:p>
        </p:txBody>
      </p:sp>
      <p:sp>
        <p:nvSpPr>
          <p:cNvPr id="9" name="Fluxograma: Processo predefinido 8"/>
          <p:cNvSpPr/>
          <p:nvPr/>
        </p:nvSpPr>
        <p:spPr>
          <a:xfrm>
            <a:off x="5580063" y="1517650"/>
            <a:ext cx="1584325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OPERACIONAL</a:t>
            </a:r>
          </a:p>
        </p:txBody>
      </p:sp>
      <p:cxnSp>
        <p:nvCxnSpPr>
          <p:cNvPr id="11" name="Conector de seta reta 10"/>
          <p:cNvCxnSpPr>
            <a:stCxn id="9" idx="1"/>
          </p:cNvCxnSpPr>
          <p:nvPr/>
        </p:nvCxnSpPr>
        <p:spPr>
          <a:xfrm flipH="1">
            <a:off x="3779838" y="1744663"/>
            <a:ext cx="1800225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33625" y="1001713"/>
            <a:ext cx="1079500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Distribuição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2411760" y="3068960"/>
            <a:ext cx="6270445" cy="3528392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916238" y="3119140"/>
            <a:ext cx="5976937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Cadastramento prévio do paciente, transferência do paciente de outra UDM ou do SISCEL</a:t>
            </a:r>
          </a:p>
          <a:p>
            <a:pPr eaLnBrk="1" hangingPunct="1">
              <a:buFont typeface="Arial" charset="0"/>
              <a:buChar char="•"/>
            </a:pPr>
            <a:endParaRPr lang="pt-BR" sz="1200" dirty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Diferentes categorias de dispensa: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AIDS criança ou adulto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Gestantes HIV+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Parturiente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RN de mãe HIV+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Exposição ocupacional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Exposição não ocupacional</a:t>
            </a:r>
          </a:p>
          <a:p>
            <a:pPr lvl="1" eaLnBrk="1" hangingPunct="1">
              <a:buFont typeface="Arial" charset="0"/>
              <a:buChar char="•"/>
            </a:pPr>
            <a:endParaRPr lang="pt-BR" sz="1200" dirty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Qualificação da dispensa de acordo com as recomendações de terapia antirretroviral do MS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Críticas de alerta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100" dirty="0">
                <a:solidFill>
                  <a:schemeClr val="bg1"/>
                </a:solidFill>
                <a:latin typeface="Verdana" pitchFamily="34" charset="0"/>
              </a:rPr>
              <a:t>Críticas Impeditivas</a:t>
            </a:r>
          </a:p>
          <a:p>
            <a:pPr lvl="1" eaLnBrk="1" hangingPunct="1">
              <a:buFont typeface="Arial" charset="0"/>
              <a:buChar char="•"/>
            </a:pPr>
            <a:endParaRPr lang="pt-BR" sz="1200" dirty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Histórico terapêutico e motivos de mudança de tratamento</a:t>
            </a:r>
          </a:p>
          <a:p>
            <a:pPr eaLnBrk="1" hangingPunct="1">
              <a:buFontTx/>
              <a:buChar char="-"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2" name="Rectangle 6"/>
          <p:cNvSpPr>
            <a:spLocks noChangeArrowheads="1"/>
          </p:cNvSpPr>
          <p:nvPr/>
        </p:nvSpPr>
        <p:spPr bwMode="auto">
          <a:xfrm>
            <a:off x="149225" y="908050"/>
            <a:ext cx="8826500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800000"/>
                </a:solidFill>
              </a:rPr>
              <a:t>Para toda dispensa feita fora do consenso o sistema apresentará uma </a:t>
            </a:r>
          </a:p>
          <a:p>
            <a:pPr algn="just"/>
            <a:r>
              <a:rPr lang="pt-BR" sz="2000">
                <a:solidFill>
                  <a:srgbClr val="800000"/>
                </a:solidFill>
              </a:rPr>
              <a:t>crítica que são dois tipos: </a:t>
            </a:r>
          </a:p>
          <a:p>
            <a:pPr algn="just"/>
            <a:endParaRPr lang="pt-BR" sz="2000" b="1">
              <a:solidFill>
                <a:srgbClr val="800000"/>
              </a:solidFill>
            </a:endParaRPr>
          </a:p>
          <a:p>
            <a:pPr algn="just"/>
            <a:r>
              <a:rPr lang="pt-BR" sz="2000" b="1">
                <a:solidFill>
                  <a:srgbClr val="800000"/>
                </a:solidFill>
              </a:rPr>
              <a:t>ITENS QUE IMPEDEM A DISPENSAÇÃO: </a:t>
            </a:r>
            <a:r>
              <a:rPr lang="pt-BR" sz="2000">
                <a:solidFill>
                  <a:srgbClr val="800000"/>
                </a:solidFill>
              </a:rPr>
              <a:t>é a crítica das Recomendações de tratamento Anti-retroviral do Ministério da Saúde que contempla as associações e esquemas de tratamento inaceitáveis. Nesse caso, após a validação da dispensa, se aparecer uma crítica de tratamento inaceitável, o sistema bloqueará e não dará baixa do estoque do dispensador. </a:t>
            </a:r>
            <a:r>
              <a:rPr lang="pt-BR" sz="2000" b="1" u="sng">
                <a:solidFill>
                  <a:srgbClr val="800000"/>
                </a:solidFill>
              </a:rPr>
              <a:t>Em uma crítica impeditiva não se deve entregar o medicamento ao  usuário SUS</a:t>
            </a:r>
            <a:r>
              <a:rPr lang="pt-BR" sz="2000">
                <a:solidFill>
                  <a:srgbClr val="800000"/>
                </a:solidFill>
              </a:rPr>
              <a:t>. Nesse caso, o médico deverá reavaliar a sua dispensa em conformidade com o consenso de terapia Anti-retroviral do Ministério da Saúde.</a:t>
            </a:r>
          </a:p>
          <a:p>
            <a:pPr algn="just"/>
            <a:endParaRPr lang="pt-BR" sz="2000">
              <a:solidFill>
                <a:srgbClr val="800000"/>
              </a:solidFill>
            </a:endParaRPr>
          </a:p>
          <a:p>
            <a:pPr algn="just"/>
            <a:r>
              <a:rPr lang="pt-BR" sz="2000" b="1">
                <a:solidFill>
                  <a:srgbClr val="800000"/>
                </a:solidFill>
              </a:rPr>
              <a:t>ITENS QUE NÃO IMPEDEM A DISPENSAÇÃO, MAS DEVEM SER OBSERVADOS PELO FARMACÊUTICO: </a:t>
            </a:r>
            <a:r>
              <a:rPr lang="pt-BR" sz="2000">
                <a:solidFill>
                  <a:srgbClr val="800000"/>
                </a:solidFill>
              </a:rPr>
              <a:t>é a crítica das Recomendações de tratamento Anti-retroviral do Ministério da Saúde que contempla as associações e esquemas de tratamento que não são recomendados, mas, conforme a avaliação do farmacêutico ou do médico(conforme a necessidade), poderá ser dispensada. </a:t>
            </a:r>
          </a:p>
        </p:txBody>
      </p:sp>
      <p:sp>
        <p:nvSpPr>
          <p:cNvPr id="66563" name="Rectangle 7"/>
          <p:cNvSpPr>
            <a:spLocks noChangeArrowheads="1"/>
          </p:cNvSpPr>
          <p:nvPr/>
        </p:nvSpPr>
        <p:spPr bwMode="auto">
          <a:xfrm>
            <a:off x="0" y="0"/>
            <a:ext cx="89757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3200" b="1" i="1">
                <a:solidFill>
                  <a:schemeClr val="bg1"/>
                </a:solidFill>
              </a:rPr>
              <a:t>Críticas do sistema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390525" y="1517650"/>
            <a:ext cx="8496300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000" dirty="0">
                <a:solidFill>
                  <a:srgbClr val="800000"/>
                </a:solidFill>
              </a:rPr>
              <a:t>Qualquer dúvida, erro do sistema ou sugestões entre em contato conosco.</a:t>
            </a:r>
          </a:p>
          <a:p>
            <a:pPr algn="just">
              <a:defRPr/>
            </a:pPr>
            <a:endParaRPr lang="pt-BR" sz="2000" dirty="0">
              <a:solidFill>
                <a:srgbClr val="800000"/>
              </a:solidFill>
            </a:endParaRPr>
          </a:p>
          <a:p>
            <a:pPr algn="just">
              <a:defRPr/>
            </a:pPr>
            <a:r>
              <a:rPr lang="pt-BR" sz="2000" dirty="0">
                <a:solidFill>
                  <a:srgbClr val="800000"/>
                </a:solidFill>
              </a:rPr>
              <a:t>Ao enviar um e-mail vocês deverão informar :</a:t>
            </a:r>
          </a:p>
          <a:p>
            <a:pPr algn="just">
              <a:defRPr/>
            </a:pPr>
            <a:endParaRPr lang="pt-BR" sz="2000" dirty="0">
              <a:solidFill>
                <a:srgbClr val="800000"/>
              </a:solidFill>
            </a:endParaRP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Nome da Unidade Dispensadora de Medicamentos;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Nome do remetente;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Telefone de contato;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E-mail da pessoa responsável pelo suporte;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Um detalhamento completo da solicitação, se for um erro, enumere exatamente o que estava fazendo na hora que o erro apareceu;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pt-BR" sz="2000" dirty="0">
                <a:solidFill>
                  <a:srgbClr val="800000"/>
                </a:solidFill>
              </a:rPr>
              <a:t>Cópia do erro apresentado, quando for o caso.</a:t>
            </a:r>
          </a:p>
        </p:txBody>
      </p:sp>
      <p:sp>
        <p:nvSpPr>
          <p:cNvPr id="67587" name="Rectangle 9"/>
          <p:cNvSpPr>
            <a:spLocks noChangeArrowheads="1"/>
          </p:cNvSpPr>
          <p:nvPr/>
        </p:nvSpPr>
        <p:spPr bwMode="auto">
          <a:xfrm>
            <a:off x="106363" y="44450"/>
            <a:ext cx="903605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ts val="1800"/>
              </a:spcAft>
            </a:pPr>
            <a:r>
              <a:rPr lang="pt-BR" sz="3200" b="1" i="1">
                <a:solidFill>
                  <a:schemeClr val="bg1"/>
                </a:solidFill>
              </a:rPr>
              <a:t>Dúvidas? Entre em contato com o </a:t>
            </a:r>
          </a:p>
          <a:p>
            <a:r>
              <a:rPr lang="pt-BR" sz="3200" b="1" i="1">
                <a:solidFill>
                  <a:srgbClr val="800000"/>
                </a:solidFill>
              </a:rPr>
              <a:t>Departamento de DST, AIDS e Hepatites Virais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5"/>
          <p:cNvSpPr>
            <a:spLocks noChangeArrowheads="1"/>
          </p:cNvSpPr>
          <p:nvPr/>
        </p:nvSpPr>
        <p:spPr bwMode="auto">
          <a:xfrm>
            <a:off x="323850" y="188913"/>
            <a:ext cx="7896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3200" b="1">
                <a:solidFill>
                  <a:schemeClr val="bg1"/>
                </a:solidFill>
              </a:rPr>
              <a:t>Formulários</a:t>
            </a:r>
          </a:p>
        </p:txBody>
      </p:sp>
      <p:sp>
        <p:nvSpPr>
          <p:cNvPr id="68611" name="Text Box 26"/>
          <p:cNvSpPr txBox="1">
            <a:spLocks noChangeArrowheads="1"/>
          </p:cNvSpPr>
          <p:nvPr/>
        </p:nvSpPr>
        <p:spPr bwMode="auto">
          <a:xfrm>
            <a:off x="539750" y="981075"/>
            <a:ext cx="72009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pt-BR" sz="20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Cadastro de usuário SUS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Transferência de usuários SUS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Registro de óbitos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Solicitação de medicamentos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Mapa mensal de medicamentos</a:t>
            </a:r>
          </a:p>
          <a:p>
            <a:pPr eaLnBrk="1" hangingPunct="1">
              <a:buFont typeface="Wingdings" pitchFamily="2" charset="2"/>
              <a:buChar char="ü"/>
            </a:pPr>
            <a:endParaRPr lang="pt-BR" sz="220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pt-BR" sz="2200">
                <a:solidFill>
                  <a:srgbClr val="800000"/>
                </a:solidFill>
              </a:rPr>
              <a:t> Boletim mensal de medicamentos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07950" y="908050"/>
            <a:ext cx="3671888" cy="2016125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377950"/>
            <a:ext cx="1566863" cy="601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Medicamentos ARV</a:t>
            </a:r>
          </a:p>
        </p:txBody>
      </p:sp>
      <p:sp>
        <p:nvSpPr>
          <p:cNvPr id="21508" name="CaixaDeTexto 3"/>
          <p:cNvSpPr txBox="1">
            <a:spLocks noChangeArrowheads="1"/>
          </p:cNvSpPr>
          <p:nvPr/>
        </p:nvSpPr>
        <p:spPr bwMode="auto">
          <a:xfrm>
            <a:off x="2333625" y="1809750"/>
            <a:ext cx="1079500" cy="461963"/>
          </a:xfrm>
          <a:prstGeom prst="rect">
            <a:avLst/>
          </a:prstGeom>
          <a:gradFill rotWithShape="1">
            <a:gsLst>
              <a:gs pos="0">
                <a:srgbClr val="7F0000"/>
              </a:gs>
              <a:gs pos="50000">
                <a:srgbClr val="B80000"/>
              </a:gs>
              <a:gs pos="100000">
                <a:srgbClr val="DB00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>
                <a:solidFill>
                  <a:schemeClr val="bg1"/>
                </a:solidFill>
                <a:latin typeface="Verdana" pitchFamily="34" charset="0"/>
              </a:rPr>
              <a:t>Controle Estoque e Consumos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39975" y="2408238"/>
            <a:ext cx="1079500" cy="3381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Programação Ascendente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107950" y="161925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Controle de Estoque e Consumos - SICLOM</a:t>
            </a:r>
          </a:p>
        </p:txBody>
      </p:sp>
      <p:sp>
        <p:nvSpPr>
          <p:cNvPr id="9" name="Fluxograma: Processo predefinido 8"/>
          <p:cNvSpPr/>
          <p:nvPr/>
        </p:nvSpPr>
        <p:spPr>
          <a:xfrm>
            <a:off x="5580063" y="1517650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11" name="Conector de seta reta 10"/>
          <p:cNvCxnSpPr>
            <a:stCxn id="9" idx="1"/>
          </p:cNvCxnSpPr>
          <p:nvPr/>
        </p:nvCxnSpPr>
        <p:spPr>
          <a:xfrm flipH="1">
            <a:off x="3779838" y="1744663"/>
            <a:ext cx="1800225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33625" y="1476375"/>
            <a:ext cx="1079500" cy="2159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Dispensação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333625" y="1001713"/>
            <a:ext cx="1079500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Distribuição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923928" y="3212976"/>
            <a:ext cx="4320480" cy="2664296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297363" y="3501331"/>
            <a:ext cx="365918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Mapa de movimento mensal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</a:rPr>
              <a:t>Almoxarifado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</a:rPr>
              <a:t>UDM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</a:rPr>
              <a:t>Maternidade</a:t>
            </a:r>
          </a:p>
          <a:p>
            <a:pPr lvl="1" eaLnBrk="1" hangingPunct="1">
              <a:buFont typeface="Arial" charset="0"/>
              <a:buChar char="•"/>
            </a:pPr>
            <a:endParaRPr lang="pt-BR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pt-BR" dirty="0">
                <a:solidFill>
                  <a:schemeClr val="bg1"/>
                </a:solidFill>
              </a:rPr>
              <a:t>Boletim mensal de medicamentos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</a:rPr>
              <a:t>UDM</a:t>
            </a:r>
          </a:p>
          <a:p>
            <a:pPr lvl="1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</a:rPr>
              <a:t>Maternidade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07950" y="908050"/>
            <a:ext cx="3671888" cy="2016125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377950"/>
            <a:ext cx="1566863" cy="6016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Medicamentos ARV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33625" y="1809750"/>
            <a:ext cx="1079500" cy="4619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Controle Estoque e Consumos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33625" y="1476375"/>
            <a:ext cx="1079500" cy="2159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Dispensação</a:t>
            </a:r>
          </a:p>
        </p:txBody>
      </p:sp>
      <p:sp>
        <p:nvSpPr>
          <p:cNvPr id="22534" name="CaixaDeTexto 5"/>
          <p:cNvSpPr txBox="1">
            <a:spLocks noChangeArrowheads="1"/>
          </p:cNvSpPr>
          <p:nvPr/>
        </p:nvSpPr>
        <p:spPr bwMode="auto">
          <a:xfrm>
            <a:off x="2339975" y="2408238"/>
            <a:ext cx="1079500" cy="338137"/>
          </a:xfrm>
          <a:prstGeom prst="rect">
            <a:avLst/>
          </a:prstGeom>
          <a:gradFill rotWithShape="1">
            <a:gsLst>
              <a:gs pos="0">
                <a:srgbClr val="7F0000"/>
              </a:gs>
              <a:gs pos="50000">
                <a:srgbClr val="B80000"/>
              </a:gs>
              <a:gs pos="100000">
                <a:srgbClr val="DB00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800" b="1">
                <a:solidFill>
                  <a:schemeClr val="bg1"/>
                </a:solidFill>
                <a:latin typeface="Verdana" pitchFamily="34" charset="0"/>
              </a:rPr>
              <a:t>Programação Ascendente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381000" y="161925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Programação Ascendente - SICLOM</a:t>
            </a:r>
          </a:p>
        </p:txBody>
      </p:sp>
      <p:sp>
        <p:nvSpPr>
          <p:cNvPr id="9" name="Fluxograma: Processo predefinido 8"/>
          <p:cNvSpPr/>
          <p:nvPr/>
        </p:nvSpPr>
        <p:spPr>
          <a:xfrm>
            <a:off x="5580063" y="1517650"/>
            <a:ext cx="1295400" cy="454025"/>
          </a:xfrm>
          <a:prstGeom prst="flowChartPredefinedProcess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SICLOM GERENCIAL</a:t>
            </a:r>
          </a:p>
        </p:txBody>
      </p:sp>
      <p:cxnSp>
        <p:nvCxnSpPr>
          <p:cNvPr id="11" name="Conector de seta reta 10"/>
          <p:cNvCxnSpPr>
            <a:stCxn id="9" idx="1"/>
          </p:cNvCxnSpPr>
          <p:nvPr/>
        </p:nvCxnSpPr>
        <p:spPr>
          <a:xfrm flipH="1">
            <a:off x="3779838" y="1744663"/>
            <a:ext cx="1800225" cy="0"/>
          </a:xfrm>
          <a:prstGeom prst="straightConnector1">
            <a:avLst/>
          </a:prstGeom>
          <a:ln w="19050" cmpd="dbl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33625" y="1001713"/>
            <a:ext cx="1079500" cy="3397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Rede de Distribuição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491880" y="2996952"/>
            <a:ext cx="4896544" cy="3024336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851275" y="3285431"/>
            <a:ext cx="4321175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</a:rPr>
              <a:t>Compartilhar a responsabilidade no suprimento de necessidades de medicamentos ARV entre as estruturas participantes da cadeia logística de insumos estratégicos em DST/Aids</a:t>
            </a:r>
          </a:p>
          <a:p>
            <a:pPr algn="just" eaLnBrk="1" hangingPunct="1">
              <a:buFont typeface="Arial" charset="0"/>
              <a:buChar char="•"/>
            </a:pPr>
            <a:endParaRPr lang="pt-BR" sz="1400" dirty="0">
              <a:solidFill>
                <a:schemeClr val="bg1"/>
              </a:solidFill>
              <a:latin typeface="Verdana" pitchFamily="34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pt-BR" sz="1400" dirty="0">
                <a:solidFill>
                  <a:schemeClr val="bg1"/>
                </a:solidFill>
                <a:latin typeface="Verdana" pitchFamily="34" charset="0"/>
              </a:rPr>
              <a:t>Etapas do processo: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Fechamento mapa e boletim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Elaboração e fechamento do pedido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Acompanhamento e aprovação do pedido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Distribuição do medicamento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1200" dirty="0">
                <a:solidFill>
                  <a:schemeClr val="bg1"/>
                </a:solidFill>
                <a:latin typeface="Verdana" pitchFamily="34" charset="0"/>
              </a:rPr>
              <a:t>Recebimento do medicamento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0825" y="112713"/>
            <a:ext cx="867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Mapa de Consumo Mensal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341438"/>
            <a:ext cx="8855075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997200"/>
            <a:ext cx="9194801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8501FC1BD68B4C97DC9660C0F6C73B" ma:contentTypeVersion="0" ma:contentTypeDescription="Crie um novo documento." ma:contentTypeScope="" ma:versionID="51d66506b0fe29a6b963cc15abf915a3">
  <xsd:schema xmlns:xsd="http://www.w3.org/2001/XMLSchema" xmlns:p="http://schemas.microsoft.com/office/2006/metadata/properties" targetNamespace="http://schemas.microsoft.com/office/2006/metadata/properties" ma:root="true" ma:fieldsID="834597303d62dd03ddcd59f56325a2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7E33E0-91ED-4DF8-916B-B3211EA7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FAA08F6-FD65-4475-AD91-E141360067B1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890ED5-D96C-4D65-907B-AEAA39EF73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4206</Words>
  <Application>Microsoft Office PowerPoint</Application>
  <PresentationFormat>Apresentação na tela (4:3)</PresentationFormat>
  <Paragraphs>483</Paragraphs>
  <Slides>62</Slides>
  <Notes>26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62</vt:i4>
      </vt:variant>
    </vt:vector>
  </HeadingPairs>
  <TitlesOfParts>
    <vt:vector size="64" baseType="lpstr">
      <vt:lpstr>Tema do Office</vt:lpstr>
      <vt:lpstr>Visio</vt:lpstr>
      <vt:lpstr>Apresentação do PowerPoint</vt:lpstr>
      <vt:lpstr>O que é o Siclom?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Siclom Operacional </vt:lpstr>
      <vt:lpstr>O que é necessário para usar o sistema?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Saúde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institucional com fundo branco</dc:title>
  <dc:creator>roberto.silva</dc:creator>
  <cp:lastModifiedBy>Administrador</cp:lastModifiedBy>
  <cp:revision>131</cp:revision>
  <dcterms:created xsi:type="dcterms:W3CDTF">2012-01-10T18:43:01Z</dcterms:created>
  <dcterms:modified xsi:type="dcterms:W3CDTF">2013-04-22T14:45:20Z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0x010100B88501FC1BD68B4C97DC9660C0F6C73B</vt:lpwstr>
  </property>
</Properties>
</file>